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44"/>
  </p:notesMasterIdLst>
  <p:handoutMasterIdLst>
    <p:handoutMasterId r:id="rId45"/>
  </p:handoutMasterIdLst>
  <p:sldIdLst>
    <p:sldId id="256" r:id="rId2"/>
    <p:sldId id="259" r:id="rId3"/>
    <p:sldId id="264" r:id="rId4"/>
    <p:sldId id="265" r:id="rId5"/>
    <p:sldId id="266" r:id="rId6"/>
    <p:sldId id="301" r:id="rId7"/>
    <p:sldId id="283" r:id="rId8"/>
    <p:sldId id="281" r:id="rId9"/>
    <p:sldId id="290" r:id="rId10"/>
    <p:sldId id="275" r:id="rId11"/>
    <p:sldId id="267" r:id="rId12"/>
    <p:sldId id="288" r:id="rId13"/>
    <p:sldId id="273" r:id="rId14"/>
    <p:sldId id="268" r:id="rId15"/>
    <p:sldId id="291" r:id="rId16"/>
    <p:sldId id="292" r:id="rId17"/>
    <p:sldId id="293" r:id="rId18"/>
    <p:sldId id="307" r:id="rId19"/>
    <p:sldId id="306" r:id="rId20"/>
    <p:sldId id="296" r:id="rId21"/>
    <p:sldId id="297" r:id="rId22"/>
    <p:sldId id="298" r:id="rId23"/>
    <p:sldId id="299" r:id="rId24"/>
    <p:sldId id="310" r:id="rId25"/>
    <p:sldId id="300" r:id="rId26"/>
    <p:sldId id="257" r:id="rId27"/>
    <p:sldId id="276" r:id="rId28"/>
    <p:sldId id="278" r:id="rId29"/>
    <p:sldId id="274" r:id="rId30"/>
    <p:sldId id="279" r:id="rId31"/>
    <p:sldId id="277" r:id="rId32"/>
    <p:sldId id="271" r:id="rId33"/>
    <p:sldId id="303" r:id="rId34"/>
    <p:sldId id="260" r:id="rId35"/>
    <p:sldId id="305" r:id="rId36"/>
    <p:sldId id="270" r:id="rId37"/>
    <p:sldId id="262" r:id="rId38"/>
    <p:sldId id="263" r:id="rId39"/>
    <p:sldId id="261" r:id="rId40"/>
    <p:sldId id="308" r:id="rId41"/>
    <p:sldId id="287" r:id="rId42"/>
    <p:sldId id="272" r:id="rId4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851E333-2BC4-40BA-AD5E-FEF547B70CA3}" type="datetimeFigureOut">
              <a:rPr lang="en-US" smtClean="0"/>
              <a:t>11/2/2021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7E1C14E-D4A7-4C4E-9FCF-8FF46F1E5522}" type="slidenum">
              <a:rPr lang="en-US" smtClean="0"/>
              <a:t>‹#›</a:t>
            </a:fld>
            <a:endParaRPr lang="en-US"/>
          </a:p>
        </p:txBody>
      </p:sp>
    </p:spTree>
    <p:extLst>
      <p:ext uri="{BB962C8B-B14F-4D97-AF65-F5344CB8AC3E}">
        <p14:creationId xmlns:p14="http://schemas.microsoft.com/office/powerpoint/2010/main" val="1426819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1B5A74D-0598-4396-B73C-3726BFFB8226}" type="datetimeFigureOut">
              <a:rPr lang="en-US" smtClean="0"/>
              <a:t>11/2/2021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FD3810D-71AF-4B83-9353-8F0DEE88D3A0}" type="slidenum">
              <a:rPr lang="en-US" smtClean="0"/>
              <a:t>‹#›</a:t>
            </a:fld>
            <a:endParaRPr lang="en-US"/>
          </a:p>
        </p:txBody>
      </p:sp>
    </p:spTree>
    <p:extLst>
      <p:ext uri="{BB962C8B-B14F-4D97-AF65-F5344CB8AC3E}">
        <p14:creationId xmlns:p14="http://schemas.microsoft.com/office/powerpoint/2010/main" val="131839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student.collegeboard.org/exploreap/the-rewards/scholar-awar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15</a:t>
            </a:fld>
            <a:endParaRPr lang="en-US" sz="1200">
              <a:latin typeface="Calibri" charset="0"/>
            </a:endParaRPr>
          </a:p>
        </p:txBody>
      </p:sp>
    </p:spTree>
    <p:extLst>
      <p:ext uri="{BB962C8B-B14F-4D97-AF65-F5344CB8AC3E}">
        <p14:creationId xmlns:p14="http://schemas.microsoft.com/office/powerpoint/2010/main" val="227330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can add to this information with the following points:</a:t>
            </a:r>
          </a:p>
          <a:p>
            <a:pPr lvl="1">
              <a:buFontTx/>
              <a:buChar char="•"/>
            </a:pPr>
            <a:r>
              <a:rPr lang="en-US" dirty="0">
                <a:ea typeface="ＭＳ Ｐゴシック" pitchFamily="34" charset="-128"/>
              </a:rPr>
              <a:t> Advanced Placement</a:t>
            </a:r>
            <a:r>
              <a:rPr lang="en-US" baseline="30000" dirty="0">
                <a:solidFill>
                  <a:srgbClr val="375669"/>
                </a:solidFill>
                <a:ea typeface="ＭＳ Ｐゴシック" pitchFamily="34" charset="-128"/>
              </a:rPr>
              <a:t>®</a:t>
            </a:r>
            <a:r>
              <a:rPr lang="en-US" dirty="0">
                <a:ea typeface="ＭＳ Ｐゴシック" pitchFamily="34" charset="-128"/>
              </a:rPr>
              <a:t> is a program developed and overseen by the College Board, the not-for-profit organization that is responsible for the PSAT/NMSQT</a:t>
            </a:r>
            <a:r>
              <a:rPr lang="en-US" baseline="30000" dirty="0">
                <a:solidFill>
                  <a:srgbClr val="375669"/>
                </a:solidFill>
                <a:ea typeface="ＭＳ Ｐゴシック" pitchFamily="34" charset="-128"/>
              </a:rPr>
              <a:t>®</a:t>
            </a:r>
            <a:r>
              <a:rPr lang="en-US" dirty="0">
                <a:ea typeface="ＭＳ Ｐゴシック" pitchFamily="34" charset="-128"/>
              </a:rPr>
              <a:t>, SAT</a:t>
            </a:r>
            <a:r>
              <a:rPr lang="en-US" baseline="30000" dirty="0">
                <a:solidFill>
                  <a:srgbClr val="375669"/>
                </a:solidFill>
                <a:ea typeface="ＭＳ Ｐゴシック" pitchFamily="34" charset="-128"/>
              </a:rPr>
              <a:t>®</a:t>
            </a:r>
            <a:r>
              <a:rPr lang="en-US" dirty="0">
                <a:ea typeface="ＭＳ Ｐゴシック" pitchFamily="34" charset="-128"/>
              </a:rPr>
              <a:t>, </a:t>
            </a:r>
            <a:r>
              <a:rPr lang="en-US" b="1" dirty="0">
                <a:ea typeface="ＭＳ Ｐゴシック" pitchFamily="34" charset="-128"/>
              </a:rPr>
              <a:t>and other programs and services in college readiness and college success that help more than seven million students each year prepare for a successful transition to college</a:t>
            </a:r>
            <a:r>
              <a:rPr lang="en-US" dirty="0">
                <a:ea typeface="ＭＳ Ｐゴシック" pitchFamily="34" charset="-128"/>
              </a:rPr>
              <a:t>.</a:t>
            </a: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16</a:t>
            </a:fld>
            <a:endParaRPr lang="en-US" sz="1200">
              <a:latin typeface="Calibri" charset="0"/>
            </a:endParaRPr>
          </a:p>
        </p:txBody>
      </p:sp>
    </p:spTree>
    <p:extLst>
      <p:ext uri="{BB962C8B-B14F-4D97-AF65-F5344CB8AC3E}">
        <p14:creationId xmlns:p14="http://schemas.microsoft.com/office/powerpoint/2010/main" val="3886670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will highlight courses in each content area</a:t>
            </a:r>
            <a:endParaRPr lang="en-US" altLang="ja-JP"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45B2C1F-2E6D-8541-878B-0C44194337FE}" type="slidenum">
              <a:rPr lang="en-US" sz="1200">
                <a:latin typeface="Calibri" charset="0"/>
              </a:rPr>
              <a:pPr eaLnBrk="1" hangingPunct="1"/>
              <a:t>17</a:t>
            </a:fld>
            <a:endParaRPr lang="en-US" sz="1200">
              <a:latin typeface="Calibri" charset="0"/>
            </a:endParaRPr>
          </a:p>
        </p:txBody>
      </p:sp>
    </p:spTree>
    <p:extLst>
      <p:ext uri="{BB962C8B-B14F-4D97-AF65-F5344CB8AC3E}">
        <p14:creationId xmlns:p14="http://schemas.microsoft.com/office/powerpoint/2010/main" val="342745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a typeface="ＭＳ Ｐゴシック" pitchFamily="34" charset="-128"/>
              </a:rPr>
              <a:t>Presenter can provide stats (if available) about the growth of the school</a:t>
            </a:r>
            <a:r>
              <a:rPr lang="ja-JP" altLang="en-US">
                <a:ea typeface="ＭＳ Ｐゴシック" pitchFamily="34" charset="-128"/>
              </a:rPr>
              <a:t>’</a:t>
            </a:r>
            <a:r>
              <a:rPr lang="en-US" altLang="ja-JP" dirty="0">
                <a:ea typeface="ＭＳ Ｐゴシック" pitchFamily="34" charset="-128"/>
              </a:rPr>
              <a:t>s AP program.</a:t>
            </a:r>
          </a:p>
          <a:p>
            <a:endParaRPr lang="en-US" altLang="ja-JP" dirty="0">
              <a:ea typeface="ＭＳ Ｐゴシック" pitchFamily="34" charset="-128"/>
            </a:endParaRPr>
          </a:p>
          <a:p>
            <a:r>
              <a:rPr lang="en-US" sz="1200" b="0" i="0" kern="1200" dirty="0">
                <a:solidFill>
                  <a:schemeClr val="tx1"/>
                </a:solidFill>
                <a:latin typeface="+mn-lt"/>
                <a:ea typeface="ＭＳ Ｐゴシック" charset="-128"/>
                <a:cs typeface="ＭＳ Ｐゴシック" charset="-128"/>
              </a:rPr>
              <a:t>AP</a:t>
            </a:r>
            <a:r>
              <a:rPr lang="en-US" sz="1200" b="0" i="0" kern="1200" baseline="0" dirty="0">
                <a:solidFill>
                  <a:schemeClr val="tx1"/>
                </a:solidFill>
                <a:latin typeface="+mn-lt"/>
                <a:ea typeface="ＭＳ Ｐゴシック" charset="-128"/>
                <a:cs typeface="ＭＳ Ｐゴシック" charset="-128"/>
              </a:rPr>
              <a:t> Scholars information [if needed]: </a:t>
            </a:r>
            <a:r>
              <a:rPr lang="en-US" dirty="0">
                <a:hlinkClick r:id="rId3"/>
              </a:rPr>
              <a:t>https://apstudent.collegeboard.org/exploreap/the-rewards/scholar-awards</a:t>
            </a:r>
            <a:endParaRPr lang="en-US" dirty="0">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2F9F38B-A5E4-FB40-A412-8780BF9B8474}" type="slidenum">
              <a:rPr lang="en-US" sz="1200">
                <a:latin typeface="Calibri" charset="0"/>
              </a:rPr>
              <a:pPr eaLnBrk="1" hangingPunct="1"/>
              <a:t>20</a:t>
            </a:fld>
            <a:endParaRPr lang="en-US" sz="1200">
              <a:latin typeface="Calibri" charset="0"/>
            </a:endParaRPr>
          </a:p>
        </p:txBody>
      </p:sp>
    </p:spTree>
    <p:extLst>
      <p:ext uri="{BB962C8B-B14F-4D97-AF65-F5344CB8AC3E}">
        <p14:creationId xmlns:p14="http://schemas.microsoft.com/office/powerpoint/2010/main" val="4056476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5F76FB7C-ECD2-B84D-9357-BF7B9485FDC7}" type="slidenum">
              <a:rPr lang="en-US" sz="1200">
                <a:latin typeface="Calibri" charset="0"/>
              </a:rPr>
              <a:pPr eaLnBrk="1" hangingPunct="1"/>
              <a:t>22</a:t>
            </a:fld>
            <a:endParaRPr lang="en-US" sz="1200">
              <a:latin typeface="Calibri" charset="0"/>
            </a:endParaRPr>
          </a:p>
        </p:txBody>
      </p:sp>
    </p:spTree>
    <p:extLst>
      <p:ext uri="{BB962C8B-B14F-4D97-AF65-F5344CB8AC3E}">
        <p14:creationId xmlns:p14="http://schemas.microsoft.com/office/powerpoint/2010/main" val="2255938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CC8BE31-EED1-476B-8240-F2E327FB6BA7}"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7897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51882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402619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6479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376940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BCBAE-0707-4918-866B-18E71032922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924888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CBCBAE-0707-4918-866B-18E71032922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300337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111435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7733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1320800" y="2819400"/>
            <a:ext cx="9550400" cy="1219200"/>
          </a:xfrm>
          <a:prstGeom prst="rect">
            <a:avLst/>
          </a:prstGeom>
        </p:spPr>
        <p:txBody>
          <a:bodyPr anchor="t"/>
          <a:lstStyle>
            <a:lvl1pPr algn="ctr">
              <a:defRPr sz="5400" b="1">
                <a:solidFill>
                  <a:srgbClr val="FFFFFF"/>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98310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3"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1"/>
          </p:nvPr>
        </p:nvSpPr>
        <p:spPr>
          <a:xfrm>
            <a:off x="1422400" y="1447800"/>
            <a:ext cx="94488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a:t>Click to edit Master text styles</a:t>
            </a:r>
          </a:p>
          <a:p>
            <a:pPr lvl="1"/>
            <a:r>
              <a:rPr lang="en-US" dirty="0"/>
              <a:t>Second level</a:t>
            </a:r>
          </a:p>
          <a:p>
            <a:pPr lvl="2"/>
            <a:r>
              <a:rPr lang="en-US" dirty="0"/>
              <a:t>Third level</a:t>
            </a:r>
          </a:p>
        </p:txBody>
      </p:sp>
      <p:sp>
        <p:nvSpPr>
          <p:cNvPr id="10" name="Title 9"/>
          <p:cNvSpPr>
            <a:spLocks noGrp="1"/>
          </p:cNvSpPr>
          <p:nvPr>
            <p:ph type="title"/>
          </p:nvPr>
        </p:nvSpPr>
        <p:spPr>
          <a:xfrm>
            <a:off x="0" y="457201"/>
            <a:ext cx="12293600" cy="685800"/>
          </a:xfrm>
        </p:spPr>
        <p:txBody>
          <a:bodyPr/>
          <a:lstStyle>
            <a:lvl1pPr algn="ctr">
              <a:defRPr sz="3200" b="1">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5848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99739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CBCBAE-0707-4918-866B-18E71032922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29488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41537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CBCBAE-0707-4918-866B-18E710329221}"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343105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CBCBAE-0707-4918-866B-18E71032922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110630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BCBAE-0707-4918-866B-18E710329221}"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173520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288054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CBCBAE-0707-4918-866B-18E71032922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8BE31-EED1-476B-8240-F2E327FB6BA7}" type="slidenum">
              <a:rPr lang="en-US" smtClean="0"/>
              <a:t>‹#›</a:t>
            </a:fld>
            <a:endParaRPr lang="en-US"/>
          </a:p>
        </p:txBody>
      </p:sp>
    </p:spTree>
    <p:extLst>
      <p:ext uri="{BB962C8B-B14F-4D97-AF65-F5344CB8AC3E}">
        <p14:creationId xmlns:p14="http://schemas.microsoft.com/office/powerpoint/2010/main" val="83691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srcRect/>
          <a:tile tx="0" ty="0" sx="100000" sy="100000" flip="none" algn="tl"/>
        </a:blip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4CBCBAE-0707-4918-866B-18E710329221}" type="datetimeFigureOut">
              <a:rPr lang="en-US" smtClean="0"/>
              <a:t>11/2/2021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BCC8BE31-EED1-476B-8240-F2E327FB6BA7}" type="slidenum">
              <a:rPr lang="en-US" smtClean="0"/>
              <a:t>‹#›</a:t>
            </a:fld>
            <a:endParaRPr lang="en-US"/>
          </a:p>
        </p:txBody>
      </p:sp>
    </p:spTree>
    <p:extLst>
      <p:ext uri="{BB962C8B-B14F-4D97-AF65-F5344CB8AC3E}">
        <p14:creationId xmlns:p14="http://schemas.microsoft.com/office/powerpoint/2010/main" val="20729426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indianriverschool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9.xml"/><Relationship Id="rId4" Type="http://schemas.openxmlformats.org/officeDocument/2006/relationships/hyperlink" Target="mailto:Lenny.Jankowski@indianriverschools.org"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mailto:Page.Howell@indianriverschools.org" TargetMode="External"/><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Robert.Riskin@indianriverschools.org" TargetMode="External"/><Relationship Id="rId2" Type="http://schemas.openxmlformats.org/officeDocument/2006/relationships/hyperlink" Target="mailto:Robyn.Bethel@indianriverschools.or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Rachel.Holderman@indianriverschools.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academics/graduation-requirement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36860" y="801655"/>
            <a:ext cx="9755187" cy="2766528"/>
          </a:xfrm>
        </p:spPr>
        <p:txBody>
          <a:bodyPr/>
          <a:lstStyle/>
          <a:p>
            <a:r>
              <a:rPr lang="en-US" dirty="0"/>
              <a:t>Vero Beach </a:t>
            </a:r>
            <a:br>
              <a:rPr lang="en-US" dirty="0"/>
            </a:br>
            <a:r>
              <a:rPr lang="en-US" dirty="0"/>
              <a:t>High School</a:t>
            </a:r>
          </a:p>
        </p:txBody>
      </p:sp>
      <p:sp>
        <p:nvSpPr>
          <p:cNvPr id="3" name="Subtitle 2"/>
          <p:cNvSpPr>
            <a:spLocks noGrp="1"/>
          </p:cNvSpPr>
          <p:nvPr>
            <p:ph type="subTitle" idx="1"/>
          </p:nvPr>
        </p:nvSpPr>
        <p:spPr/>
        <p:txBody>
          <a:bodyPr/>
          <a:lstStyle/>
          <a:p>
            <a:r>
              <a:rPr lang="en-US" sz="5400" dirty="0">
                <a:solidFill>
                  <a:schemeClr val="tx1"/>
                </a:solidFill>
              </a:rPr>
              <a:t>Class of 2024</a:t>
            </a:r>
          </a:p>
        </p:txBody>
      </p:sp>
      <p:sp>
        <p:nvSpPr>
          <p:cNvPr id="4" name="Rectangle 3"/>
          <p:cNvSpPr/>
          <p:nvPr/>
        </p:nvSpPr>
        <p:spPr>
          <a:xfrm rot="21438440">
            <a:off x="229685" y="1144361"/>
            <a:ext cx="3972202" cy="2585323"/>
          </a:xfrm>
          <a:prstGeom prst="rect">
            <a:avLst/>
          </a:prstGeom>
          <a:noFill/>
        </p:spPr>
        <p:txBody>
          <a:bodyPr wrap="square" lIns="91440" tIns="45720" rIns="91440" bIns="45720">
            <a:spAutoFit/>
          </a:bodyPr>
          <a:lstStyle/>
          <a:p>
            <a:pPr algn="ctr"/>
            <a:r>
              <a:rPr lang="en-US" sz="5400" dirty="0">
                <a:ln w="0"/>
                <a:effectLst>
                  <a:outerShdw blurRad="38100" dist="38100" dir="2700000" algn="tl">
                    <a:srgbClr val="000000">
                      <a:alpha val="43137"/>
                    </a:srgbClr>
                  </a:outerShdw>
                </a:effectLst>
              </a:rPr>
              <a:t>Incoming 9</a:t>
            </a:r>
            <a:r>
              <a:rPr lang="en-US" sz="5400" baseline="30000" dirty="0">
                <a:ln w="0"/>
                <a:effectLst>
                  <a:outerShdw blurRad="38100" dist="38100" dir="2700000" algn="tl">
                    <a:srgbClr val="000000">
                      <a:alpha val="43137"/>
                    </a:srgbClr>
                  </a:outerShdw>
                </a:effectLst>
              </a:rPr>
              <a:t>th</a:t>
            </a:r>
            <a:r>
              <a:rPr lang="en-US" sz="5400" dirty="0">
                <a:ln w="0"/>
                <a:effectLst>
                  <a:outerShdw blurRad="38100" dist="38100" dir="2700000" algn="tl">
                    <a:srgbClr val="000000">
                      <a:alpha val="43137"/>
                    </a:srgbClr>
                  </a:outerShdw>
                </a:effectLst>
              </a:rPr>
              <a:t> Graders</a:t>
            </a:r>
          </a:p>
          <a:p>
            <a:pPr algn="ctr"/>
            <a:r>
              <a:rPr lang="en-US" sz="5400" b="0" cap="none" spc="0" dirty="0">
                <a:ln w="0"/>
                <a:effectLst>
                  <a:outerShdw blurRad="38100" dist="38100" dir="2700000" algn="tl">
                    <a:srgbClr val="000000">
                      <a:alpha val="43137"/>
                    </a:srgbClr>
                  </a:outerShdw>
                </a:effectLst>
              </a:rPr>
              <a:t>2020-2021</a:t>
            </a:r>
          </a:p>
        </p:txBody>
      </p:sp>
    </p:spTree>
    <p:extLst>
      <p:ext uri="{BB962C8B-B14F-4D97-AF65-F5344CB8AC3E}">
        <p14:creationId xmlns:p14="http://schemas.microsoft.com/office/powerpoint/2010/main" val="245041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265" y="425742"/>
            <a:ext cx="5731777" cy="1151965"/>
          </a:xfrm>
        </p:spPr>
        <p:txBody>
          <a:bodyPr/>
          <a:lstStyle/>
          <a:p>
            <a:r>
              <a:rPr lang="en-US" dirty="0"/>
              <a:t>Grade forgiveness</a:t>
            </a:r>
          </a:p>
        </p:txBody>
      </p:sp>
      <p:sp>
        <p:nvSpPr>
          <p:cNvPr id="3" name="Content Placeholder 2"/>
          <p:cNvSpPr>
            <a:spLocks noGrp="1"/>
          </p:cNvSpPr>
          <p:nvPr>
            <p:ph sz="quarter" idx="13"/>
          </p:nvPr>
        </p:nvSpPr>
        <p:spPr>
          <a:xfrm>
            <a:off x="685799" y="1711931"/>
            <a:ext cx="10394707" cy="2807554"/>
          </a:xfrm>
        </p:spPr>
        <p:txBody>
          <a:bodyPr>
            <a:noAutofit/>
          </a:bodyPr>
          <a:lstStyle/>
          <a:p>
            <a:pPr>
              <a:buFont typeface="Wingdings" panose="05000000000000000000" pitchFamily="2" charset="2"/>
              <a:buChar char="Ø"/>
            </a:pPr>
            <a:r>
              <a:rPr lang="en-US" sz="2800" cap="none" dirty="0"/>
              <a:t>If you received a “C” or lower for any high school credited course you are eligible to retake the course for grade forgiveness.</a:t>
            </a:r>
          </a:p>
          <a:p>
            <a:pPr>
              <a:buFont typeface="Wingdings" panose="05000000000000000000" pitchFamily="2" charset="2"/>
              <a:buChar char="Ø"/>
            </a:pPr>
            <a:r>
              <a:rPr lang="en-US" sz="2800" cap="none" dirty="0"/>
              <a:t>This means the grade will completely be replaced by the new grade earned for GPA purposes.</a:t>
            </a:r>
          </a:p>
          <a:p>
            <a:pPr>
              <a:buFont typeface="Wingdings" panose="05000000000000000000" pitchFamily="2" charset="2"/>
              <a:buChar char="Ø"/>
            </a:pPr>
            <a:r>
              <a:rPr lang="en-US" sz="2800" cap="none" dirty="0"/>
              <a:t>This is important because your GPA is used for athletic eligibility as well as scheduling the following year.</a:t>
            </a:r>
          </a:p>
        </p:txBody>
      </p:sp>
    </p:spTree>
    <p:extLst>
      <p:ext uri="{BB962C8B-B14F-4D97-AF65-F5344CB8AC3E}">
        <p14:creationId xmlns:p14="http://schemas.microsoft.com/office/powerpoint/2010/main" val="2227356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898" y="356286"/>
            <a:ext cx="10396882" cy="1151965"/>
          </a:xfrm>
        </p:spPr>
        <p:txBody>
          <a:bodyPr/>
          <a:lstStyle/>
          <a:p>
            <a:pPr algn="ctr"/>
            <a:r>
              <a:rPr lang="en-US" dirty="0"/>
              <a:t>What will my schedule look like?</a:t>
            </a:r>
          </a:p>
        </p:txBody>
      </p:sp>
      <p:sp>
        <p:nvSpPr>
          <p:cNvPr id="3" name="Content Placeholder 2"/>
          <p:cNvSpPr>
            <a:spLocks noGrp="1"/>
          </p:cNvSpPr>
          <p:nvPr>
            <p:ph sz="quarter" idx="13"/>
          </p:nvPr>
        </p:nvSpPr>
        <p:spPr>
          <a:xfrm>
            <a:off x="702578" y="1341943"/>
            <a:ext cx="10394707" cy="4219958"/>
          </a:xfrm>
        </p:spPr>
        <p:txBody>
          <a:bodyPr>
            <a:normAutofit/>
          </a:bodyPr>
          <a:lstStyle/>
          <a:p>
            <a:pPr marL="0" indent="0">
              <a:buNone/>
            </a:pPr>
            <a:r>
              <a:rPr lang="en-US" sz="3200" cap="none" dirty="0"/>
              <a:t>7 periods a day, placement determined by FSA,</a:t>
            </a:r>
          </a:p>
          <a:p>
            <a:pPr lvl="1">
              <a:buFont typeface="Wingdings" panose="05000000000000000000" pitchFamily="2" charset="2"/>
              <a:buChar char="Ø"/>
            </a:pPr>
            <a:r>
              <a:rPr lang="en-US" sz="2800" cap="none" dirty="0"/>
              <a:t>English 1 (Regular, Honors, or Honors with AP strategies)</a:t>
            </a:r>
          </a:p>
          <a:p>
            <a:pPr lvl="1">
              <a:buFont typeface="Wingdings" panose="05000000000000000000" pitchFamily="2" charset="2"/>
              <a:buChar char="Ø"/>
            </a:pPr>
            <a:r>
              <a:rPr lang="en-US" sz="2800" cap="none" dirty="0"/>
              <a:t>Math: Algebra 1, Algebra 2, Geometry, or Liberal Arts </a:t>
            </a:r>
          </a:p>
          <a:p>
            <a:pPr lvl="1">
              <a:buFont typeface="Wingdings" panose="05000000000000000000" pitchFamily="2" charset="2"/>
              <a:buChar char="Ø"/>
            </a:pPr>
            <a:r>
              <a:rPr lang="en-US" sz="2800" cap="none" dirty="0"/>
              <a:t>Science: Environmental (Regular or Honors)  or Biology (Honors or Honors with AP strategies)</a:t>
            </a:r>
          </a:p>
          <a:p>
            <a:pPr lvl="1">
              <a:buFont typeface="Wingdings" panose="05000000000000000000" pitchFamily="2" charset="2"/>
              <a:buChar char="Ø"/>
            </a:pPr>
            <a:r>
              <a:rPr lang="en-US" sz="2800" cap="none" dirty="0"/>
              <a:t>Physical Education: HOPE</a:t>
            </a:r>
          </a:p>
          <a:p>
            <a:pPr lvl="1">
              <a:buFont typeface="Wingdings" panose="05000000000000000000" pitchFamily="2" charset="2"/>
              <a:buChar char="Ø"/>
            </a:pPr>
            <a:r>
              <a:rPr lang="en-US" sz="2800" cap="none" dirty="0"/>
              <a:t>Electives</a:t>
            </a:r>
          </a:p>
        </p:txBody>
      </p:sp>
    </p:spTree>
    <p:extLst>
      <p:ext uri="{BB962C8B-B14F-4D97-AF65-F5344CB8AC3E}">
        <p14:creationId xmlns:p14="http://schemas.microsoft.com/office/powerpoint/2010/main" val="667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950" y="0"/>
            <a:ext cx="2929854" cy="1151965"/>
          </a:xfrm>
        </p:spPr>
        <p:txBody>
          <a:bodyPr/>
          <a:lstStyle/>
          <a:p>
            <a:r>
              <a:rPr lang="en-US" dirty="0"/>
              <a:t>electives</a:t>
            </a:r>
          </a:p>
        </p:txBody>
      </p:sp>
      <p:sp>
        <p:nvSpPr>
          <p:cNvPr id="3" name="Content Placeholder 2"/>
          <p:cNvSpPr>
            <a:spLocks noGrp="1"/>
          </p:cNvSpPr>
          <p:nvPr>
            <p:ph sz="quarter" idx="13"/>
          </p:nvPr>
        </p:nvSpPr>
        <p:spPr>
          <a:xfrm>
            <a:off x="134224" y="914401"/>
            <a:ext cx="11459361" cy="4379052"/>
          </a:xfrm>
        </p:spPr>
        <p:txBody>
          <a:bodyPr>
            <a:normAutofit/>
          </a:bodyPr>
          <a:lstStyle/>
          <a:p>
            <a:pPr>
              <a:buFont typeface="Wingdings" panose="05000000000000000000" pitchFamily="2" charset="2"/>
              <a:buChar char="Ø"/>
            </a:pPr>
            <a:r>
              <a:rPr lang="en-US" dirty="0"/>
              <a:t>Spanish 1 &amp; 2</a:t>
            </a:r>
          </a:p>
          <a:p>
            <a:pPr>
              <a:buFont typeface="Wingdings" panose="05000000000000000000" pitchFamily="2" charset="2"/>
              <a:buChar char="Ø"/>
            </a:pPr>
            <a:r>
              <a:rPr lang="en-US" dirty="0"/>
              <a:t>French 1</a:t>
            </a:r>
          </a:p>
          <a:p>
            <a:pPr>
              <a:buFont typeface="Wingdings" panose="05000000000000000000" pitchFamily="2" charset="2"/>
              <a:buChar char="Ø"/>
            </a:pPr>
            <a:r>
              <a:rPr lang="en-US" dirty="0"/>
              <a:t>*Band</a:t>
            </a:r>
          </a:p>
          <a:p>
            <a:pPr>
              <a:buFont typeface="Wingdings" panose="05000000000000000000" pitchFamily="2" charset="2"/>
              <a:buChar char="Ø"/>
            </a:pPr>
            <a:r>
              <a:rPr lang="en-US" dirty="0"/>
              <a:t>*Jazz band – must audition</a:t>
            </a:r>
          </a:p>
          <a:p>
            <a:pPr>
              <a:buFont typeface="Wingdings" panose="05000000000000000000" pitchFamily="2" charset="2"/>
              <a:buChar char="Ø"/>
            </a:pPr>
            <a:r>
              <a:rPr lang="en-US" dirty="0"/>
              <a:t>*Color Guard – part of the marching band/spring performances</a:t>
            </a:r>
          </a:p>
          <a:p>
            <a:pPr>
              <a:buFont typeface="Wingdings" panose="05000000000000000000" pitchFamily="2" charset="2"/>
              <a:buChar char="Ø"/>
            </a:pPr>
            <a:r>
              <a:rPr lang="en-US" dirty="0"/>
              <a:t>*Performance chorus – requires after school rehearsal 1 day a week and performances</a:t>
            </a:r>
          </a:p>
          <a:p>
            <a:pPr>
              <a:buFont typeface="Wingdings" panose="05000000000000000000" pitchFamily="2" charset="2"/>
              <a:buChar char="Ø"/>
            </a:pPr>
            <a:r>
              <a:rPr lang="en-US" dirty="0"/>
              <a:t>*Competition drama – must audition</a:t>
            </a:r>
          </a:p>
          <a:p>
            <a:pPr>
              <a:buFont typeface="Wingdings" panose="05000000000000000000" pitchFamily="2" charset="2"/>
              <a:buChar char="Ø"/>
            </a:pPr>
            <a:r>
              <a:rPr lang="en-US" dirty="0"/>
              <a:t>*</a:t>
            </a:r>
            <a:r>
              <a:rPr lang="en-US" dirty="0" err="1"/>
              <a:t>Jrotc</a:t>
            </a:r>
            <a:r>
              <a:rPr lang="en-US" dirty="0"/>
              <a:t> – grooming standards and uniform required 1 day a week</a:t>
            </a:r>
          </a:p>
          <a:p>
            <a:pPr marL="0" indent="0" algn="ctr">
              <a:buNone/>
            </a:pPr>
            <a:r>
              <a:rPr lang="en-US" dirty="0"/>
              <a:t>Above electives are Year long. * designates </a:t>
            </a:r>
            <a:r>
              <a:rPr lang="en-US" u="sng" dirty="0"/>
              <a:t>required after school hours participation</a:t>
            </a:r>
          </a:p>
        </p:txBody>
      </p:sp>
    </p:spTree>
    <p:extLst>
      <p:ext uri="{BB962C8B-B14F-4D97-AF65-F5344CB8AC3E}">
        <p14:creationId xmlns:p14="http://schemas.microsoft.com/office/powerpoint/2010/main" val="83869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940" y="274740"/>
            <a:ext cx="4322427" cy="1151965"/>
          </a:xfrm>
        </p:spPr>
        <p:txBody>
          <a:bodyPr/>
          <a:lstStyle/>
          <a:p>
            <a:r>
              <a:rPr lang="en-US" dirty="0"/>
              <a:t>Electives </a:t>
            </a:r>
            <a:r>
              <a:rPr lang="en-US" sz="3200" dirty="0"/>
              <a:t>cont’d</a:t>
            </a:r>
            <a:endParaRPr lang="en-US" dirty="0"/>
          </a:p>
        </p:txBody>
      </p:sp>
      <p:sp>
        <p:nvSpPr>
          <p:cNvPr id="3" name="Content Placeholder 2"/>
          <p:cNvSpPr>
            <a:spLocks noGrp="1"/>
          </p:cNvSpPr>
          <p:nvPr>
            <p:ph sz="quarter" idx="13"/>
          </p:nvPr>
        </p:nvSpPr>
        <p:spPr>
          <a:xfrm>
            <a:off x="543187" y="1197440"/>
            <a:ext cx="11075565" cy="4347683"/>
          </a:xfrm>
        </p:spPr>
        <p:txBody>
          <a:bodyPr>
            <a:noAutofit/>
          </a:bodyPr>
          <a:lstStyle/>
          <a:p>
            <a:pPr>
              <a:buFont typeface="Wingdings" panose="05000000000000000000" pitchFamily="2" charset="2"/>
              <a:buChar char="Ø"/>
            </a:pPr>
            <a:r>
              <a:rPr lang="en-US" sz="1600" dirty="0"/>
              <a:t>2D Art - semester</a:t>
            </a:r>
          </a:p>
          <a:p>
            <a:pPr>
              <a:buFont typeface="Wingdings" panose="05000000000000000000" pitchFamily="2" charset="2"/>
              <a:buChar char="Ø"/>
            </a:pPr>
            <a:r>
              <a:rPr lang="en-US" sz="1600" dirty="0"/>
              <a:t>Ceramics – semester</a:t>
            </a:r>
          </a:p>
          <a:p>
            <a:pPr>
              <a:buFont typeface="Wingdings" panose="05000000000000000000" pitchFamily="2" charset="2"/>
              <a:buChar char="Ø"/>
            </a:pPr>
            <a:r>
              <a:rPr lang="en-US" sz="1600" dirty="0"/>
              <a:t>Weightlifting 1 and/or 2 – semester long, can be taken twice</a:t>
            </a:r>
          </a:p>
          <a:p>
            <a:pPr>
              <a:buFont typeface="Wingdings" panose="05000000000000000000" pitchFamily="2" charset="2"/>
              <a:buChar char="Ø"/>
            </a:pPr>
            <a:r>
              <a:rPr lang="en-US" sz="1600" dirty="0"/>
              <a:t>Team Sports 1 and/or 2 – semester long, can be taken twice</a:t>
            </a:r>
          </a:p>
          <a:p>
            <a:pPr>
              <a:buFont typeface="Wingdings" panose="05000000000000000000" pitchFamily="2" charset="2"/>
              <a:buChar char="Ø"/>
            </a:pPr>
            <a:r>
              <a:rPr lang="en-US" sz="1600" dirty="0"/>
              <a:t>Office aide – Semester - must not have any discipline referrals from 8</a:t>
            </a:r>
            <a:r>
              <a:rPr lang="en-US" sz="1600" baseline="30000" dirty="0"/>
              <a:t>th</a:t>
            </a:r>
            <a:r>
              <a:rPr lang="en-US" sz="1600" dirty="0"/>
              <a:t> grade</a:t>
            </a:r>
          </a:p>
          <a:p>
            <a:pPr>
              <a:buFont typeface="Wingdings" panose="05000000000000000000" pitchFamily="2" charset="2"/>
              <a:buChar char="Ø"/>
            </a:pPr>
            <a:r>
              <a:rPr lang="en-US" sz="1600" dirty="0"/>
              <a:t>THEATRE I – year long</a:t>
            </a:r>
          </a:p>
          <a:p>
            <a:pPr>
              <a:buFont typeface="Wingdings" panose="05000000000000000000" pitchFamily="2" charset="2"/>
              <a:buChar char="Ø"/>
            </a:pPr>
            <a:r>
              <a:rPr lang="en-US" sz="1600" dirty="0"/>
              <a:t>DIGITAL Informational Technology – year long, meets online requirement for graduation</a:t>
            </a:r>
          </a:p>
          <a:p>
            <a:pPr>
              <a:buFont typeface="Wingdings" panose="05000000000000000000" pitchFamily="2" charset="2"/>
              <a:buChar char="Ø"/>
            </a:pPr>
            <a:r>
              <a:rPr lang="en-US" sz="1600" dirty="0"/>
              <a:t>Chorus – year long, no outside of class requirements</a:t>
            </a:r>
          </a:p>
          <a:p>
            <a:pPr>
              <a:buFont typeface="Wingdings" panose="05000000000000000000" pitchFamily="2" charset="2"/>
              <a:buChar char="Ø"/>
            </a:pPr>
            <a:r>
              <a:rPr lang="en-US" sz="1600" dirty="0"/>
              <a:t>AP COMPUTER Science Principles – year long, </a:t>
            </a:r>
            <a:r>
              <a:rPr lang="en-US" sz="1600" dirty="0" err="1"/>
              <a:t>ap</a:t>
            </a:r>
            <a:r>
              <a:rPr lang="en-US" sz="1600" dirty="0"/>
              <a:t> exam is taken in may (Pre-requisite: Algebra 1 must be completed)</a:t>
            </a:r>
          </a:p>
        </p:txBody>
      </p:sp>
    </p:spTree>
    <p:extLst>
      <p:ext uri="{BB962C8B-B14F-4D97-AF65-F5344CB8AC3E}">
        <p14:creationId xmlns:p14="http://schemas.microsoft.com/office/powerpoint/2010/main" val="62452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26" y="229846"/>
            <a:ext cx="11088715" cy="1318571"/>
          </a:xfrm>
        </p:spPr>
        <p:txBody>
          <a:bodyPr>
            <a:normAutofit/>
          </a:bodyPr>
          <a:lstStyle/>
          <a:p>
            <a:pPr algn="ctr"/>
            <a:r>
              <a:rPr lang="en-US" dirty="0"/>
              <a:t>Career &amp; technical programs </a:t>
            </a:r>
            <a:br>
              <a:rPr lang="en-US" dirty="0"/>
            </a:br>
            <a:r>
              <a:rPr lang="en-US" sz="2700" dirty="0">
                <a:solidFill>
                  <a:schemeClr val="tx1"/>
                </a:solidFill>
              </a:rPr>
              <a:t>The Following programs begin in 10</a:t>
            </a:r>
            <a:r>
              <a:rPr lang="en-US" sz="2700" baseline="30000" dirty="0">
                <a:solidFill>
                  <a:schemeClr val="tx1"/>
                </a:solidFill>
              </a:rPr>
              <a:t>th</a:t>
            </a:r>
            <a:r>
              <a:rPr lang="en-US" sz="2700" dirty="0">
                <a:solidFill>
                  <a:schemeClr val="tx1"/>
                </a:solidFill>
              </a:rPr>
              <a:t> grade </a:t>
            </a:r>
            <a:endParaRPr lang="en-US" dirty="0">
              <a:solidFill>
                <a:schemeClr val="tx1"/>
              </a:solidFill>
            </a:endParaRPr>
          </a:p>
        </p:txBody>
      </p:sp>
      <p:sp>
        <p:nvSpPr>
          <p:cNvPr id="3" name="Content Placeholder 2"/>
          <p:cNvSpPr>
            <a:spLocks noGrp="1"/>
          </p:cNvSpPr>
          <p:nvPr>
            <p:ph sz="quarter" idx="13"/>
          </p:nvPr>
        </p:nvSpPr>
        <p:spPr>
          <a:xfrm>
            <a:off x="629524" y="1773405"/>
            <a:ext cx="5088714" cy="3311189"/>
          </a:xfrm>
        </p:spPr>
        <p:txBody>
          <a:bodyPr>
            <a:normAutofit/>
          </a:bodyPr>
          <a:lstStyle/>
          <a:p>
            <a:r>
              <a:rPr lang="en-US" dirty="0"/>
              <a:t>Marketing/</a:t>
            </a:r>
            <a:r>
              <a:rPr lang="en-US" dirty="0" err="1"/>
              <a:t>MGMt.</a:t>
            </a:r>
            <a:r>
              <a:rPr lang="en-US" dirty="0"/>
              <a:t>/Entrepreneurial </a:t>
            </a:r>
            <a:r>
              <a:rPr lang="en-US" dirty="0" err="1"/>
              <a:t>Princ</a:t>
            </a:r>
            <a:r>
              <a:rPr lang="en-US" dirty="0"/>
              <a:t>.</a:t>
            </a:r>
          </a:p>
          <a:p>
            <a:r>
              <a:rPr lang="en-US" dirty="0"/>
              <a:t>Automotive maintenance &amp; light repair</a:t>
            </a:r>
          </a:p>
          <a:p>
            <a:r>
              <a:rPr lang="en-US" dirty="0"/>
              <a:t>Industrial Biotechnology</a:t>
            </a:r>
          </a:p>
          <a:p>
            <a:r>
              <a:rPr lang="en-US" dirty="0"/>
              <a:t>Web application Development &amp;     Programming</a:t>
            </a:r>
          </a:p>
          <a:p>
            <a:r>
              <a:rPr lang="en-US" dirty="0"/>
              <a:t>Business MGMT. &amp; Analysis</a:t>
            </a:r>
          </a:p>
          <a:p>
            <a:pPr>
              <a:buFont typeface="Wingdings" panose="05000000000000000000" pitchFamily="2" charset="2"/>
              <a:buChar char="Ø"/>
            </a:pPr>
            <a:endParaRPr lang="en-US" dirty="0"/>
          </a:p>
        </p:txBody>
      </p:sp>
      <p:sp>
        <p:nvSpPr>
          <p:cNvPr id="4" name="Content Placeholder 3"/>
          <p:cNvSpPr>
            <a:spLocks noGrp="1"/>
          </p:cNvSpPr>
          <p:nvPr>
            <p:ph sz="quarter" idx="14"/>
          </p:nvPr>
        </p:nvSpPr>
        <p:spPr>
          <a:xfrm>
            <a:off x="5718238" y="1778466"/>
            <a:ext cx="5817804" cy="2986481"/>
          </a:xfrm>
        </p:spPr>
        <p:txBody>
          <a:bodyPr>
            <a:noAutofit/>
          </a:bodyPr>
          <a:lstStyle/>
          <a:p>
            <a:r>
              <a:rPr lang="en-US" dirty="0"/>
              <a:t>Architectural Drafting</a:t>
            </a:r>
          </a:p>
          <a:p>
            <a:r>
              <a:rPr lang="en-US" dirty="0"/>
              <a:t>Culinary arts</a:t>
            </a:r>
          </a:p>
          <a:p>
            <a:r>
              <a:rPr lang="en-US" dirty="0"/>
              <a:t>nursing assistant</a:t>
            </a:r>
          </a:p>
          <a:p>
            <a:r>
              <a:rPr lang="en-US" dirty="0"/>
              <a:t>Digital Video tech</a:t>
            </a:r>
          </a:p>
          <a:p>
            <a:r>
              <a:rPr lang="en-US" dirty="0"/>
              <a:t>Aviation assembly &amp; Fabrication</a:t>
            </a:r>
          </a:p>
        </p:txBody>
      </p:sp>
    </p:spTree>
    <p:extLst>
      <p:ext uri="{BB962C8B-B14F-4D97-AF65-F5344CB8AC3E}">
        <p14:creationId xmlns:p14="http://schemas.microsoft.com/office/powerpoint/2010/main" val="181821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bwMode="auto">
          <a:xfrm>
            <a:off x="2525086" y="4497896"/>
            <a:ext cx="7135536" cy="1055615"/>
          </a:xfrm>
          <a:prstGeom prst="rect">
            <a:avLst/>
          </a:prstGeom>
          <a:noFill/>
          <a:ln w="9525">
            <a:noFill/>
            <a:miter lim="800000"/>
            <a:headEnd/>
            <a:tailEnd/>
          </a:ln>
        </p:spPr>
        <p:txBody>
          <a:bodyPr anchor="ctr"/>
          <a:lstStyle/>
          <a:p>
            <a:pPr algn="ctr" eaLnBrk="0" hangingPunct="0">
              <a:defRPr/>
            </a:pPr>
            <a:r>
              <a:rPr lang="en-US" sz="4400" dirty="0">
                <a:solidFill>
                  <a:schemeClr val="bg1"/>
                </a:solidFill>
              </a:rPr>
              <a:t>Vero Beach High School</a:t>
            </a:r>
            <a:endParaRPr lang="en-US" sz="4400" dirty="0">
              <a:solidFill>
                <a:schemeClr val="bg1"/>
              </a:solidFill>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a:latin typeface="Calibri" charset="0"/>
                <a:ea typeface="ＭＳ Ｐゴシック" charset="0"/>
              </a:rPr>
              <a:t>Advanced Placement</a:t>
            </a:r>
            <a:r>
              <a:rPr sz="2800" baseline="30000" dirty="0">
                <a:latin typeface="Arial" charset="0"/>
                <a:ea typeface="ＭＳ Ｐゴシック" charset="0"/>
                <a:cs typeface="Arial" charset="0"/>
              </a:rPr>
              <a:t> </a:t>
            </a:r>
            <a:r>
              <a:rPr sz="2800" dirty="0">
                <a:latin typeface="Arial" charset="0"/>
                <a:ea typeface="ＭＳ Ｐゴシック" charset="0"/>
                <a:cs typeface="Arial" charset="0"/>
              </a:rPr>
              <a:t>Program</a:t>
            </a:r>
            <a:r>
              <a:rPr lang="en-US" sz="2800" baseline="30000" dirty="0">
                <a:latin typeface="+mn-lt"/>
                <a:ea typeface="ＭＳ Ｐゴシック" charset="0"/>
                <a:cs typeface="Arial" charset="0"/>
              </a:rPr>
              <a:t>®</a:t>
            </a:r>
            <a:endParaRPr sz="2800" b="0" dirty="0">
              <a:latin typeface="+mn-lt"/>
              <a:ea typeface="ＭＳ Ｐゴシック" charset="0"/>
            </a:endParaRPr>
          </a:p>
        </p:txBody>
      </p:sp>
    </p:spTree>
    <p:extLst>
      <p:ext uri="{BB962C8B-B14F-4D97-AF65-F5344CB8AC3E}">
        <p14:creationId xmlns:p14="http://schemas.microsoft.com/office/powerpoint/2010/main" val="414339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11"/>
          </p:nvPr>
        </p:nvSpPr>
        <p:spPr bwMode="auto">
          <a:ln>
            <a:miter lim="800000"/>
            <a:headEnd/>
            <a:tailEnd/>
          </a:ln>
        </p:spPr>
        <p:txBody>
          <a:bodyPr vert="horz" wrap="square" lIns="91440" tIns="45720" rIns="91440" bIns="45720" numCol="1" rtlCol="0" anchor="t" anchorCtr="0" compatLnSpc="1">
            <a:prstTxWarp prst="textNoShape">
              <a:avLst/>
            </a:prstTxWarp>
            <a:normAutofit/>
          </a:bodyPr>
          <a:lstStyle/>
          <a:p>
            <a:pPr marL="457200" indent="-457200">
              <a:spcAft>
                <a:spcPts val="1800"/>
              </a:spcAft>
              <a:buClr>
                <a:srgbClr val="6FB867"/>
              </a:buClr>
              <a:defRPr/>
            </a:pPr>
            <a:r>
              <a:rPr lang="en-US" dirty="0">
                <a:ea typeface="ＭＳ Ｐゴシック" pitchFamily="34" charset="-128"/>
              </a:rPr>
              <a:t>AP</a:t>
            </a:r>
            <a:r>
              <a:rPr lang="en-US" dirty="0">
                <a:solidFill>
                  <a:srgbClr val="375669"/>
                </a:solidFill>
                <a:ea typeface="ＭＳ Ｐゴシック" pitchFamily="34" charset="-128"/>
              </a:rPr>
              <a:t>®</a:t>
            </a:r>
            <a:r>
              <a:rPr lang="en-US" dirty="0">
                <a:ea typeface="ＭＳ Ｐゴシック" pitchFamily="34" charset="-128"/>
              </a:rPr>
              <a:t> courses are college-level courses offered in high school</a:t>
            </a:r>
          </a:p>
          <a:p>
            <a:pPr marL="457200" indent="-457200">
              <a:spcAft>
                <a:spcPts val="1800"/>
              </a:spcAft>
              <a:buClr>
                <a:srgbClr val="6FB867"/>
              </a:buClr>
              <a:defRPr/>
            </a:pPr>
            <a:r>
              <a:rPr dirty="0">
                <a:ea typeface="ＭＳ Ｐゴシック" pitchFamily="34" charset="-128"/>
              </a:rPr>
              <a:t>Courses reflect what is taught in top introductory college courses</a:t>
            </a:r>
          </a:p>
          <a:p>
            <a:pPr marL="457200" indent="-457200">
              <a:spcAft>
                <a:spcPts val="1800"/>
              </a:spcAft>
              <a:buClr>
                <a:srgbClr val="6FB867"/>
              </a:buClr>
              <a:defRPr/>
            </a:pPr>
            <a:r>
              <a:rPr dirty="0">
                <a:ea typeface="ＭＳ Ｐゴシック" pitchFamily="34" charset="-128"/>
              </a:rPr>
              <a:t>Students take </a:t>
            </a:r>
            <a:r>
              <a:rPr b="1" dirty="0">
                <a:ea typeface="ＭＳ Ｐゴシック" pitchFamily="34" charset="-128"/>
              </a:rPr>
              <a:t>AP Exams</a:t>
            </a:r>
            <a:r>
              <a:rPr dirty="0">
                <a:ea typeface="ＭＳ Ｐゴシック" pitchFamily="34" charset="-128"/>
              </a:rPr>
              <a:t> at the end of the course, measuring their mastery of college-level work</a:t>
            </a:r>
          </a:p>
          <a:p>
            <a:pPr marL="457200" indent="-457200">
              <a:spcAft>
                <a:spcPts val="1800"/>
              </a:spcAft>
              <a:buClr>
                <a:srgbClr val="6FB867"/>
              </a:buClr>
              <a:defRPr/>
            </a:pPr>
            <a:r>
              <a:rPr dirty="0">
                <a:ea typeface="ＭＳ Ｐゴシック" pitchFamily="34" charset="-128"/>
              </a:rPr>
              <a:t>A score of 3 or higher on an AP exam can typically earn students college credit and/or placement into advanced courses in college </a:t>
            </a:r>
            <a:endParaRPr lang="en-US" dirty="0">
              <a:ea typeface="ＭＳ Ｐゴシック" pitchFamily="34" charset="-128"/>
            </a:endParaRPr>
          </a:p>
          <a:p>
            <a:pPr marL="0" indent="0">
              <a:spcAft>
                <a:spcPts val="1800"/>
              </a:spcAft>
              <a:buClr>
                <a:srgbClr val="6FB867"/>
              </a:buClr>
              <a:buNone/>
              <a:defRPr/>
            </a:pPr>
            <a:endParaRPr dirty="0">
              <a:ea typeface="ＭＳ Ｐゴシック" pitchFamily="34" charset="-128"/>
            </a:endParaRPr>
          </a:p>
        </p:txBody>
      </p:sp>
      <p:sp>
        <p:nvSpPr>
          <p:cNvPr id="14338" name="Title 7"/>
          <p:cNvSpPr>
            <a:spLocks noGrp="1"/>
          </p:cNvSpPr>
          <p:nvPr>
            <p:ph type="title"/>
          </p:nvPr>
        </p:nvSpPr>
        <p:spPr/>
        <p:txBody>
          <a:bodyPr/>
          <a:lstStyle/>
          <a:p>
            <a:pPr>
              <a:defRPr/>
            </a:pPr>
            <a:r>
              <a:rPr dirty="0">
                <a:solidFill>
                  <a:schemeClr val="bg2">
                    <a:lumMod val="60000"/>
                    <a:lumOff val="40000"/>
                  </a:schemeClr>
                </a:solidFill>
                <a:ea typeface="ＭＳ Ｐゴシック" pitchFamily="34" charset="-128"/>
              </a:rPr>
              <a:t>Advanced Placement</a:t>
            </a:r>
            <a:r>
              <a:rPr lang="en-US" b="0" baseline="30000" dirty="0">
                <a:solidFill>
                  <a:schemeClr val="bg2">
                    <a:lumMod val="60000"/>
                    <a:lumOff val="40000"/>
                  </a:schemeClr>
                </a:solidFill>
                <a:ea typeface="ＭＳ Ｐゴシック" pitchFamily="34" charset="-128"/>
              </a:rPr>
              <a:t> ®</a:t>
            </a:r>
            <a:r>
              <a:rPr lang="en-US" dirty="0">
                <a:solidFill>
                  <a:schemeClr val="bg2">
                    <a:lumMod val="60000"/>
                    <a:lumOff val="40000"/>
                  </a:schemeClr>
                </a:solidFill>
                <a:ea typeface="ＭＳ Ｐゴシック" pitchFamily="34" charset="-128"/>
              </a:rPr>
              <a:t>: </a:t>
            </a:r>
            <a:r>
              <a:rPr dirty="0">
                <a:solidFill>
                  <a:schemeClr val="bg2">
                    <a:lumMod val="60000"/>
                    <a:lumOff val="40000"/>
                  </a:schemeClr>
                </a:solidFill>
                <a:ea typeface="ＭＳ Ｐゴシック" pitchFamily="34" charset="-128"/>
              </a:rPr>
              <a:t>The Basics</a:t>
            </a:r>
          </a:p>
        </p:txBody>
      </p:sp>
      <p:sp>
        <p:nvSpPr>
          <p:cNvPr id="14339"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175961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8"/>
          <p:cNvSpPr>
            <a:spLocks noGrp="1"/>
          </p:cNvSpPr>
          <p:nvPr>
            <p:ph sz="quarter" idx="11"/>
          </p:nvPr>
        </p:nvSpPr>
        <p:spPr bwMode="auto">
          <a:xfrm>
            <a:off x="1905000" y="1447800"/>
            <a:ext cx="8458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English: </a:t>
            </a:r>
            <a:r>
              <a:rPr lang="en-US" sz="1600" dirty="0">
                <a:solidFill>
                  <a:srgbClr val="375669"/>
                </a:solidFill>
                <a:latin typeface="Calibri" pitchFamily="34" charset="0"/>
                <a:ea typeface="ＭＳ Ｐゴシック" pitchFamily="34" charset="-128"/>
              </a:rPr>
              <a:t>English Language and Composition, English Literature and Composition</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History and Social Sciences:  </a:t>
            </a:r>
            <a:r>
              <a:rPr lang="en-US" sz="1600" dirty="0">
                <a:solidFill>
                  <a:srgbClr val="375669"/>
                </a:solidFill>
                <a:latin typeface="Calibri" pitchFamily="34" charset="0"/>
                <a:ea typeface="ＭＳ Ｐゴシック" pitchFamily="34" charset="-128"/>
              </a:rPr>
              <a:t>Art History, European History,</a:t>
            </a:r>
            <a:r>
              <a:rPr lang="en-US" sz="1600" u="sng" dirty="0">
                <a:solidFill>
                  <a:schemeClr val="accent6"/>
                </a:solidFill>
                <a:latin typeface="Calibri" pitchFamily="34" charset="0"/>
                <a:ea typeface="ＭＳ Ｐゴシック" pitchFamily="34" charset="-128"/>
              </a:rPr>
              <a:t> </a:t>
            </a:r>
            <a:r>
              <a:rPr lang="en-US" sz="1600" b="1" u="sng" dirty="0">
                <a:solidFill>
                  <a:srgbClr val="FF0000"/>
                </a:solidFill>
                <a:latin typeface="Calibri" pitchFamily="34" charset="0"/>
                <a:ea typeface="ＭＳ Ｐゴシック" pitchFamily="34" charset="-128"/>
              </a:rPr>
              <a:t>Human Geography</a:t>
            </a:r>
            <a:r>
              <a:rPr lang="en-US" sz="1600" u="sng" dirty="0">
                <a:solidFill>
                  <a:srgbClr val="375669"/>
                </a:solidFill>
                <a:latin typeface="Calibri" pitchFamily="34" charset="0"/>
                <a:ea typeface="ＭＳ Ｐゴシック" pitchFamily="34" charset="-128"/>
              </a:rPr>
              <a:t>,</a:t>
            </a:r>
            <a:r>
              <a:rPr lang="en-US" sz="1600" dirty="0">
                <a:solidFill>
                  <a:srgbClr val="375669"/>
                </a:solidFill>
                <a:latin typeface="Calibri" pitchFamily="34" charset="0"/>
                <a:ea typeface="ＭＳ Ｐゴシック" pitchFamily="34" charset="-128"/>
              </a:rPr>
              <a:t> Macroeconomics, Psychology, United States Government and Politics, United States History, World History</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Mathematics and Computer Science: </a:t>
            </a:r>
            <a:r>
              <a:rPr lang="en-US" sz="1600" dirty="0">
                <a:solidFill>
                  <a:srgbClr val="375669"/>
                </a:solidFill>
                <a:latin typeface="Calibri" pitchFamily="34" charset="0"/>
                <a:ea typeface="ＭＳ Ｐゴシック" pitchFamily="34" charset="-128"/>
              </a:rPr>
              <a:t>Calculus AB, Calculus BC, Statistics, </a:t>
            </a:r>
            <a:r>
              <a:rPr lang="en-US" sz="1600" b="1" u="sng" dirty="0">
                <a:solidFill>
                  <a:srgbClr val="FF0000"/>
                </a:solidFill>
                <a:latin typeface="Calibri" pitchFamily="34" charset="0"/>
                <a:ea typeface="ＭＳ Ｐゴシック" pitchFamily="34" charset="-128"/>
              </a:rPr>
              <a:t>Computer Science Principles  </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Sciences: </a:t>
            </a:r>
            <a:r>
              <a:rPr lang="en-US" sz="1600" dirty="0">
                <a:solidFill>
                  <a:srgbClr val="375669"/>
                </a:solidFill>
                <a:latin typeface="Calibri" pitchFamily="34" charset="0"/>
                <a:ea typeface="ＭＳ Ｐゴシック" pitchFamily="34" charset="-128"/>
              </a:rPr>
              <a:t>Biology, Chemistry, Environmental Science, Physics 1</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World languages:</a:t>
            </a:r>
            <a:r>
              <a:rPr lang="en-US" sz="1600" dirty="0">
                <a:solidFill>
                  <a:srgbClr val="375669"/>
                </a:solidFill>
                <a:latin typeface="Calibri" pitchFamily="34" charset="0"/>
                <a:ea typeface="ＭＳ Ｐゴシック" pitchFamily="34" charset="-128"/>
              </a:rPr>
              <a:t>, Spanish Language, Spanish Literature, French Language</a:t>
            </a:r>
          </a:p>
          <a:p>
            <a:pPr marL="457200" indent="-457200">
              <a:spcAft>
                <a:spcPts val="1200"/>
              </a:spcAft>
              <a:buClr>
                <a:srgbClr val="6FB867"/>
              </a:buClr>
              <a:defRPr/>
            </a:pPr>
            <a:r>
              <a:rPr lang="en-US" sz="1600" b="1" dirty="0">
                <a:solidFill>
                  <a:srgbClr val="375669"/>
                </a:solidFill>
                <a:latin typeface="Calibri" pitchFamily="34" charset="0"/>
                <a:ea typeface="ＭＳ Ｐゴシック" pitchFamily="34" charset="-128"/>
              </a:rPr>
              <a:t>Art- </a:t>
            </a:r>
            <a:r>
              <a:rPr lang="en-US" sz="1600" dirty="0">
                <a:solidFill>
                  <a:srgbClr val="375669"/>
                </a:solidFill>
                <a:latin typeface="Calibri" pitchFamily="34" charset="0"/>
                <a:ea typeface="ＭＳ Ｐゴシック" pitchFamily="34" charset="-128"/>
              </a:rPr>
              <a:t>Art 2-D Design, Art 3-D, Drawing</a:t>
            </a:r>
          </a:p>
        </p:txBody>
      </p:sp>
      <p:sp>
        <p:nvSpPr>
          <p:cNvPr id="16386" name="Title 7"/>
          <p:cNvSpPr>
            <a:spLocks noGrp="1"/>
          </p:cNvSpPr>
          <p:nvPr>
            <p:ph type="title"/>
          </p:nvPr>
        </p:nvSpPr>
        <p:spPr/>
        <p:txBody>
          <a:bodyPr/>
          <a:lstStyle/>
          <a:p>
            <a:pPr>
              <a:defRPr/>
            </a:pPr>
            <a:r>
              <a:rPr lang="en-US" dirty="0">
                <a:solidFill>
                  <a:schemeClr val="bg2">
                    <a:lumMod val="60000"/>
                    <a:lumOff val="40000"/>
                  </a:schemeClr>
                </a:solidFill>
                <a:ea typeface="ＭＳ Ｐゴシック" pitchFamily="34" charset="-128"/>
              </a:rPr>
              <a:t> 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Courses At VBHS</a:t>
            </a:r>
            <a:endParaRPr dirty="0">
              <a:solidFill>
                <a:schemeClr val="bg2">
                  <a:lumMod val="60000"/>
                  <a:lumOff val="40000"/>
                </a:schemeClr>
              </a:solidFill>
              <a:ea typeface="ＭＳ Ｐゴシック" pitchFamily="34" charset="-128"/>
            </a:endParaRPr>
          </a:p>
        </p:txBody>
      </p:sp>
      <p:sp>
        <p:nvSpPr>
          <p:cNvPr id="16387"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351684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6B65AF-AFC5-489C-87B8-8FAE59548FE8}"/>
              </a:ext>
            </a:extLst>
          </p:cNvPr>
          <p:cNvSpPr>
            <a:spLocks noGrp="1"/>
          </p:cNvSpPr>
          <p:nvPr>
            <p:ph sz="quarter" idx="11"/>
          </p:nvPr>
        </p:nvSpPr>
        <p:spPr>
          <a:xfrm>
            <a:off x="837398" y="1143001"/>
            <a:ext cx="10943924" cy="4661033"/>
          </a:xfrm>
        </p:spPr>
        <p:txBody>
          <a:bodyPr>
            <a:normAutofit/>
          </a:bodyPr>
          <a:lstStyle/>
          <a:p>
            <a:pPr marL="0" indent="0">
              <a:buNone/>
            </a:pPr>
            <a:r>
              <a:rPr lang="en-US" sz="1400" cap="none" dirty="0">
                <a:latin typeface="Abadi" panose="020B0604020104020204" pitchFamily="34" charset="0"/>
              </a:rPr>
              <a:t>The goal for the course is for students to become more </a:t>
            </a:r>
            <a:r>
              <a:rPr lang="en-US" sz="1400" cap="none" dirty="0" err="1">
                <a:latin typeface="Abadi" panose="020B0604020104020204" pitchFamily="34" charset="0"/>
              </a:rPr>
              <a:t>geoliterate</a:t>
            </a:r>
            <a:r>
              <a:rPr lang="en-US" sz="1400" cap="none" dirty="0">
                <a:latin typeface="Abadi" panose="020B0604020104020204" pitchFamily="34" charset="0"/>
              </a:rPr>
              <a:t>, more engaged in contemporary global issues, and more informed about multicultural viewpoints.</a:t>
            </a:r>
          </a:p>
          <a:p>
            <a:pPr marL="0" indent="0">
              <a:buNone/>
            </a:pPr>
            <a:r>
              <a:rPr lang="en-US" b="1" dirty="0">
                <a:latin typeface="Abadi" panose="020B0604020104020204" pitchFamily="34" charset="0"/>
              </a:rPr>
              <a:t>      </a:t>
            </a:r>
            <a:r>
              <a:rPr lang="en-US" sz="1600" b="1" cap="none" dirty="0">
                <a:latin typeface="Abadi" panose="020B0604020104020204" pitchFamily="34" charset="0"/>
              </a:rPr>
              <a:t>Specific Topics in the course include: </a:t>
            </a:r>
            <a:endParaRPr lang="en-US" sz="1600" b="1" dirty="0">
              <a:latin typeface="Abadi" panose="020B0604020104020204" pitchFamily="34" charset="0"/>
            </a:endParaRPr>
          </a:p>
          <a:p>
            <a:pPr lvl="0"/>
            <a:r>
              <a:rPr lang="en-US" sz="1400" cap="none" dirty="0">
                <a:latin typeface="Abadi" panose="020B0604020104020204" pitchFamily="34" charset="0"/>
              </a:rPr>
              <a:t>Problems of economic development and cultural change</a:t>
            </a:r>
          </a:p>
          <a:p>
            <a:pPr lvl="0"/>
            <a:r>
              <a:rPr lang="en-US" sz="1400" cap="none" dirty="0">
                <a:latin typeface="Abadi" panose="020B0604020104020204" pitchFamily="34" charset="0"/>
              </a:rPr>
              <a:t>Consequences of population growth, changing fertility rates, and international migration</a:t>
            </a:r>
          </a:p>
          <a:p>
            <a:pPr lvl="0"/>
            <a:r>
              <a:rPr lang="en-US" sz="1400" cap="none" dirty="0">
                <a:latin typeface="Abadi" panose="020B0604020104020204" pitchFamily="34" charset="0"/>
              </a:rPr>
              <a:t>Impacts of technological innovation on transportation, communication, industrialization, and other aspects of human life</a:t>
            </a:r>
          </a:p>
          <a:p>
            <a:pPr lvl="0"/>
            <a:r>
              <a:rPr lang="en-US" sz="1400" cap="none" dirty="0">
                <a:latin typeface="Abadi" panose="020B0604020104020204" pitchFamily="34" charset="0"/>
              </a:rPr>
              <a:t>Struggles over political power and control of territory</a:t>
            </a:r>
          </a:p>
          <a:p>
            <a:pPr lvl="0"/>
            <a:r>
              <a:rPr lang="en-US" sz="1400" cap="none" dirty="0">
                <a:latin typeface="Abadi" panose="020B0604020104020204" pitchFamily="34" charset="0"/>
              </a:rPr>
              <a:t>Explanations of why location matters to agricultural land use, industrial development, and urban problems </a:t>
            </a:r>
          </a:p>
          <a:p>
            <a:pPr lvl="0"/>
            <a:r>
              <a:rPr lang="en-US" sz="1400" cap="none" dirty="0">
                <a:latin typeface="Abadi" panose="020B0604020104020204" pitchFamily="34" charset="0"/>
              </a:rPr>
              <a:t>The role of climate change and environmental abuses in shaping the human landscapes on earth</a:t>
            </a:r>
          </a:p>
          <a:p>
            <a:endParaRPr lang="en-US" dirty="0"/>
          </a:p>
        </p:txBody>
      </p:sp>
      <p:sp>
        <p:nvSpPr>
          <p:cNvPr id="3" name="Title 2">
            <a:extLst>
              <a:ext uri="{FF2B5EF4-FFF2-40B4-BE49-F238E27FC236}">
                <a16:creationId xmlns:a16="http://schemas.microsoft.com/office/drawing/2014/main" id="{697894C1-A028-4BE3-B643-62562473ED08}"/>
              </a:ext>
            </a:extLst>
          </p:cNvPr>
          <p:cNvSpPr>
            <a:spLocks noGrp="1"/>
          </p:cNvSpPr>
          <p:nvPr>
            <p:ph type="title"/>
          </p:nvPr>
        </p:nvSpPr>
        <p:spPr/>
        <p:txBody>
          <a:bodyPr/>
          <a:lstStyle/>
          <a:p>
            <a:r>
              <a:rPr lang="en-US" b="0" dirty="0"/>
              <a:t>Human Geography</a:t>
            </a:r>
          </a:p>
        </p:txBody>
      </p:sp>
    </p:spTree>
    <p:extLst>
      <p:ext uri="{BB962C8B-B14F-4D97-AF65-F5344CB8AC3E}">
        <p14:creationId xmlns:p14="http://schemas.microsoft.com/office/powerpoint/2010/main" val="3376448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FB78DB-4F43-47BB-B2DF-FB18C23C9C4A}"/>
              </a:ext>
            </a:extLst>
          </p:cNvPr>
          <p:cNvSpPr>
            <a:spLocks noGrp="1"/>
          </p:cNvSpPr>
          <p:nvPr>
            <p:ph sz="quarter" idx="11"/>
          </p:nvPr>
        </p:nvSpPr>
        <p:spPr>
          <a:xfrm>
            <a:off x="644893" y="1299412"/>
            <a:ext cx="10366408" cy="4266396"/>
          </a:xfrm>
        </p:spPr>
        <p:txBody>
          <a:bodyPr>
            <a:noAutofit/>
          </a:bodyPr>
          <a:lstStyle/>
          <a:p>
            <a:pPr marL="0" indent="0">
              <a:buNone/>
            </a:pPr>
            <a:endParaRPr lang="en-US" sz="1400" dirty="0">
              <a:latin typeface="Abadi" panose="020B0604020104020204" pitchFamily="34" charset="0"/>
            </a:endParaRPr>
          </a:p>
          <a:p>
            <a:pPr marL="0" indent="0">
              <a:buNone/>
            </a:pPr>
            <a:r>
              <a:rPr lang="en-US" sz="1400" cap="none" dirty="0">
                <a:latin typeface="Abadi" panose="020B0604020104020204" pitchFamily="34" charset="0"/>
              </a:rPr>
              <a:t>AP CSP was created with significant support from the national science foundation. The college board also worked with high schools and higher education computer science educators who piloted the program at their institutions.</a:t>
            </a:r>
          </a:p>
          <a:p>
            <a:pPr marL="0" indent="0">
              <a:buNone/>
            </a:pPr>
            <a:r>
              <a:rPr lang="en-US" sz="1400" cap="none" dirty="0">
                <a:latin typeface="Abadi" panose="020B0604020104020204" pitchFamily="34" charset="0"/>
              </a:rPr>
              <a:t> Along with the fundamentals of computing, they’ll learn:</a:t>
            </a:r>
          </a:p>
          <a:p>
            <a:pPr lvl="0"/>
            <a:r>
              <a:rPr lang="en-US" sz="1400" cap="none" dirty="0">
                <a:latin typeface="Abadi" panose="020B0604020104020204" pitchFamily="34" charset="0"/>
              </a:rPr>
              <a:t>Creative problem solving </a:t>
            </a:r>
          </a:p>
          <a:p>
            <a:pPr lvl="0"/>
            <a:r>
              <a:rPr lang="en-US" sz="1400" cap="none" dirty="0">
                <a:latin typeface="Abadi" panose="020B0604020104020204" pitchFamily="34" charset="0"/>
              </a:rPr>
              <a:t>How to apply computational processes to analyze large data sets </a:t>
            </a:r>
          </a:p>
          <a:p>
            <a:pPr lvl="0"/>
            <a:r>
              <a:rPr lang="en-US" sz="1400" cap="none" dirty="0">
                <a:latin typeface="Abadi" panose="020B0604020104020204" pitchFamily="34" charset="0"/>
              </a:rPr>
              <a:t>Programming and global impacts of computing</a:t>
            </a:r>
          </a:p>
          <a:p>
            <a:pPr lvl="0"/>
            <a:r>
              <a:rPr lang="en-US" sz="1400" cap="none" dirty="0">
                <a:latin typeface="Abadi" panose="020B0604020104020204" pitchFamily="34" charset="0"/>
              </a:rPr>
              <a:t>Internet structures and important cybersecurity issues</a:t>
            </a:r>
          </a:p>
          <a:p>
            <a:pPr marL="0" indent="0">
              <a:buNone/>
            </a:pPr>
            <a:r>
              <a:rPr lang="en-US" sz="1400" cap="none" dirty="0">
                <a:latin typeface="Abadi" panose="020B0604020104020204" pitchFamily="34" charset="0"/>
              </a:rPr>
              <a:t> Students will also: </a:t>
            </a:r>
          </a:p>
          <a:p>
            <a:pPr lvl="0"/>
            <a:r>
              <a:rPr lang="en-US" sz="1400" cap="none" dirty="0">
                <a:latin typeface="Abadi" panose="020B0604020104020204" pitchFamily="34" charset="0"/>
              </a:rPr>
              <a:t>Use computer science to address real-world issues that interest them</a:t>
            </a:r>
          </a:p>
          <a:p>
            <a:pPr lvl="0"/>
            <a:r>
              <a:rPr lang="en-US" sz="1400" cap="none" dirty="0">
                <a:latin typeface="Abadi" panose="020B0604020104020204" pitchFamily="34" charset="0"/>
              </a:rPr>
              <a:t>Create programs or technology that have practical impact</a:t>
            </a:r>
          </a:p>
          <a:p>
            <a:pPr lvl="0"/>
            <a:r>
              <a:rPr lang="en-US" sz="1400" cap="none" dirty="0">
                <a:latin typeface="Abadi" panose="020B0604020104020204" pitchFamily="34" charset="0"/>
              </a:rPr>
              <a:t>Gain skills relevant across other disciplines and industries.</a:t>
            </a:r>
          </a:p>
          <a:p>
            <a:endParaRPr lang="en-US" sz="1400" dirty="0"/>
          </a:p>
        </p:txBody>
      </p:sp>
      <p:sp>
        <p:nvSpPr>
          <p:cNvPr id="3" name="Title 2">
            <a:extLst>
              <a:ext uri="{FF2B5EF4-FFF2-40B4-BE49-F238E27FC236}">
                <a16:creationId xmlns:a16="http://schemas.microsoft.com/office/drawing/2014/main" id="{C9E3276F-7500-496B-90D5-0459E7C4CF25}"/>
              </a:ext>
            </a:extLst>
          </p:cNvPr>
          <p:cNvSpPr>
            <a:spLocks noGrp="1"/>
          </p:cNvSpPr>
          <p:nvPr>
            <p:ph type="title"/>
          </p:nvPr>
        </p:nvSpPr>
        <p:spPr>
          <a:xfrm>
            <a:off x="0" y="457200"/>
            <a:ext cx="12293600" cy="620829"/>
          </a:xfrm>
        </p:spPr>
        <p:txBody>
          <a:bodyPr/>
          <a:lstStyle/>
          <a:p>
            <a:r>
              <a:rPr lang="en-US" dirty="0"/>
              <a:t>COMPUTER SCIENCE PRINCIPLES</a:t>
            </a:r>
          </a:p>
        </p:txBody>
      </p:sp>
    </p:spTree>
    <p:extLst>
      <p:ext uri="{BB962C8B-B14F-4D97-AF65-F5344CB8AC3E}">
        <p14:creationId xmlns:p14="http://schemas.microsoft.com/office/powerpoint/2010/main" val="81601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7088"/>
            <a:ext cx="10396882" cy="1151965"/>
          </a:xfrm>
        </p:spPr>
        <p:txBody>
          <a:bodyPr/>
          <a:lstStyle/>
          <a:p>
            <a:pPr algn="ctr"/>
            <a:r>
              <a:rPr lang="en-US" dirty="0"/>
              <a:t>Tonight’s agenda</a:t>
            </a:r>
          </a:p>
        </p:txBody>
      </p:sp>
      <p:sp>
        <p:nvSpPr>
          <p:cNvPr id="3" name="Content Placeholder 2"/>
          <p:cNvSpPr>
            <a:spLocks noGrp="1"/>
          </p:cNvSpPr>
          <p:nvPr>
            <p:ph sz="quarter" idx="13"/>
          </p:nvPr>
        </p:nvSpPr>
        <p:spPr>
          <a:xfrm>
            <a:off x="1104902" y="1753299"/>
            <a:ext cx="8940798" cy="3060001"/>
          </a:xfrm>
        </p:spPr>
        <p:txBody>
          <a:bodyPr>
            <a:noAutofit/>
          </a:bodyPr>
          <a:lstStyle/>
          <a:p>
            <a:pPr algn="ctr">
              <a:buFont typeface="Wingdings" panose="05000000000000000000" pitchFamily="2" charset="2"/>
              <a:buChar char="Ø"/>
            </a:pPr>
            <a:r>
              <a:rPr lang="en-US" sz="2400" dirty="0"/>
              <a:t>Welcome</a:t>
            </a:r>
          </a:p>
          <a:p>
            <a:pPr algn="ctr">
              <a:buFont typeface="Wingdings" panose="05000000000000000000" pitchFamily="2" charset="2"/>
              <a:buChar char="Ø"/>
            </a:pPr>
            <a:r>
              <a:rPr lang="en-US" sz="2400" dirty="0"/>
              <a:t>Graduation Requirements </a:t>
            </a:r>
          </a:p>
          <a:p>
            <a:pPr algn="ctr">
              <a:buFont typeface="Wingdings" panose="05000000000000000000" pitchFamily="2" charset="2"/>
              <a:buChar char="Ø"/>
            </a:pPr>
            <a:r>
              <a:rPr lang="en-US" sz="2400" dirty="0"/>
              <a:t>Course offerings</a:t>
            </a:r>
          </a:p>
          <a:p>
            <a:pPr algn="ctr">
              <a:buFont typeface="Wingdings" panose="05000000000000000000" pitchFamily="2" charset="2"/>
              <a:buChar char="Ø"/>
            </a:pPr>
            <a:r>
              <a:rPr lang="en-US" sz="2400" dirty="0"/>
              <a:t>Advanced Placement </a:t>
            </a:r>
          </a:p>
          <a:p>
            <a:pPr algn="ctr">
              <a:buFont typeface="Wingdings" panose="05000000000000000000" pitchFamily="2" charset="2"/>
              <a:buChar char="Ø"/>
            </a:pPr>
            <a:r>
              <a:rPr lang="en-US" sz="2400" dirty="0"/>
              <a:t>Scheduling</a:t>
            </a:r>
          </a:p>
          <a:p>
            <a:pPr algn="ctr">
              <a:buFont typeface="Wingdings" panose="05000000000000000000" pitchFamily="2" charset="2"/>
              <a:buChar char="Ø"/>
            </a:pPr>
            <a:r>
              <a:rPr lang="en-US" sz="2400" dirty="0"/>
              <a:t>Extra-curricular activities</a:t>
            </a:r>
          </a:p>
          <a:p>
            <a:pPr algn="ctr">
              <a:buFont typeface="Wingdings" panose="05000000000000000000" pitchFamily="2" charset="2"/>
              <a:buChar char="Ø"/>
            </a:pPr>
            <a:endParaRPr lang="en-US" sz="2400" dirty="0"/>
          </a:p>
        </p:txBody>
      </p:sp>
    </p:spTree>
    <p:extLst>
      <p:ext uri="{BB962C8B-B14F-4D97-AF65-F5344CB8AC3E}">
        <p14:creationId xmlns:p14="http://schemas.microsoft.com/office/powerpoint/2010/main" val="2096484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8"/>
          <p:cNvSpPr>
            <a:spLocks noGrp="1"/>
          </p:cNvSpPr>
          <p:nvPr>
            <p:ph sz="quarter" idx="11"/>
          </p:nvPr>
        </p:nvSpPr>
        <p:spPr bwMode="auto">
          <a:xfrm>
            <a:off x="2438400" y="1363518"/>
            <a:ext cx="716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p>
            <a:pPr marL="0" indent="0">
              <a:spcAft>
                <a:spcPts val="1200"/>
              </a:spcAft>
              <a:buClr>
                <a:srgbClr val="6FB867"/>
              </a:buClr>
              <a:buNone/>
              <a:defRPr/>
            </a:pPr>
            <a:endParaRPr lang="en-US" sz="1600" dirty="0">
              <a:latin typeface="Calibri" pitchFamily="34" charset="0"/>
              <a:ea typeface="ＭＳ Ｐゴシック" pitchFamily="34" charset="-128"/>
            </a:endParaRPr>
          </a:p>
          <a:p>
            <a:pPr marL="0" indent="0">
              <a:spcAft>
                <a:spcPts val="1200"/>
              </a:spcAft>
              <a:buClr>
                <a:srgbClr val="6FB867"/>
              </a:buClr>
              <a:buNone/>
              <a:defRPr/>
            </a:pPr>
            <a:r>
              <a:rPr lang="en-US" sz="1600" dirty="0">
                <a:latin typeface="Calibri" pitchFamily="34" charset="0"/>
                <a:ea typeface="ＭＳ Ｐゴシック" pitchFamily="34" charset="-128"/>
              </a:rPr>
              <a:t>1,690 AP Exams taken in 2019 </a:t>
            </a:r>
          </a:p>
          <a:p>
            <a:pPr>
              <a:spcAft>
                <a:spcPts val="1200"/>
              </a:spcAft>
              <a:buClr>
                <a:srgbClr val="6FB867"/>
              </a:buClr>
              <a:defRPr/>
            </a:pPr>
            <a:r>
              <a:rPr lang="en-US" sz="1600" dirty="0">
                <a:latin typeface="Calibri" pitchFamily="34" charset="0"/>
                <a:ea typeface="ＭＳ Ｐゴシック" pitchFamily="34" charset="-128"/>
              </a:rPr>
              <a:t>14  National AP Scholars </a:t>
            </a:r>
          </a:p>
          <a:p>
            <a:pPr>
              <a:spcAft>
                <a:spcPts val="1200"/>
              </a:spcAft>
              <a:buClr>
                <a:srgbClr val="6FB867"/>
              </a:buClr>
              <a:defRPr/>
            </a:pPr>
            <a:r>
              <a:rPr lang="en-US" sz="1600" dirty="0">
                <a:latin typeface="Calibri" pitchFamily="34" charset="0"/>
                <a:ea typeface="ＭＳ Ｐゴシック" pitchFamily="34" charset="-128"/>
              </a:rPr>
              <a:t>45 AP Scholars with Distinction</a:t>
            </a:r>
          </a:p>
          <a:p>
            <a:pPr>
              <a:spcAft>
                <a:spcPts val="1200"/>
              </a:spcAft>
              <a:buClr>
                <a:srgbClr val="6FB867"/>
              </a:buClr>
              <a:defRPr/>
            </a:pPr>
            <a:r>
              <a:rPr lang="en-US" sz="1600" dirty="0">
                <a:latin typeface="Calibri" pitchFamily="34" charset="0"/>
                <a:ea typeface="ＭＳ Ｐゴシック" pitchFamily="34" charset="-128"/>
              </a:rPr>
              <a:t>33 AP Scholars with Honor</a:t>
            </a:r>
          </a:p>
          <a:p>
            <a:pPr>
              <a:spcAft>
                <a:spcPts val="1200"/>
              </a:spcAft>
              <a:buClr>
                <a:srgbClr val="6FB867"/>
              </a:buClr>
              <a:defRPr/>
            </a:pPr>
            <a:r>
              <a:rPr lang="en-US" sz="1600" dirty="0">
                <a:latin typeface="Calibri" pitchFamily="34" charset="0"/>
                <a:ea typeface="ＭＳ Ｐゴシック" pitchFamily="34" charset="-128"/>
              </a:rPr>
              <a:t>102  AP Scholars</a:t>
            </a:r>
          </a:p>
          <a:p>
            <a:pPr marL="0" indent="0">
              <a:spcAft>
                <a:spcPts val="1200"/>
              </a:spcAft>
              <a:buClr>
                <a:srgbClr val="6FB867"/>
              </a:buClr>
              <a:buNone/>
              <a:defRPr/>
            </a:pPr>
            <a:r>
              <a:rPr lang="en-US" dirty="0">
                <a:latin typeface="Calibri" pitchFamily="34" charset="0"/>
                <a:ea typeface="ＭＳ Ｐゴシック" pitchFamily="34" charset="-128"/>
              </a:rPr>
              <a:t>60% Of our AP courses scored higher than the State Average</a:t>
            </a:r>
          </a:p>
          <a:p>
            <a:pPr marL="0" indent="0">
              <a:spcAft>
                <a:spcPts val="1200"/>
              </a:spcAft>
              <a:buClr>
                <a:srgbClr val="6FB867"/>
              </a:buClr>
              <a:buNone/>
              <a:defRPr/>
            </a:pPr>
            <a:endParaRPr lang="en-US" dirty="0">
              <a:latin typeface="Calibri" pitchFamily="34" charset="0"/>
              <a:ea typeface="ＭＳ Ｐゴシック" pitchFamily="34" charset="-128"/>
            </a:endParaRPr>
          </a:p>
        </p:txBody>
      </p:sp>
      <p:sp>
        <p:nvSpPr>
          <p:cNvPr id="16386" name="Title 7"/>
          <p:cNvSpPr>
            <a:spLocks noGrp="1"/>
          </p:cNvSpPr>
          <p:nvPr>
            <p:ph type="title"/>
          </p:nvPr>
        </p:nvSpPr>
        <p:spPr/>
        <p:txBody>
          <a:bodyPr/>
          <a:lstStyle/>
          <a:p>
            <a:pPr>
              <a:defRPr/>
            </a:pPr>
            <a:r>
              <a:rPr lang="en-US" dirty="0">
                <a:solidFill>
                  <a:schemeClr val="bg2">
                    <a:lumMod val="60000"/>
                    <a:lumOff val="40000"/>
                  </a:schemeClr>
                </a:solidFill>
              </a:rPr>
              <a:t>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rPr>
              <a:t> at VBHS</a:t>
            </a:r>
            <a:endParaRPr dirty="0">
              <a:solidFill>
                <a:schemeClr val="bg2">
                  <a:lumMod val="60000"/>
                  <a:lumOff val="40000"/>
                </a:schemeClr>
              </a:solidFill>
              <a:ea typeface="ＭＳ Ｐゴシック" charset="0"/>
            </a:endParaRPr>
          </a:p>
        </p:txBody>
      </p:sp>
      <p:sp>
        <p:nvSpPr>
          <p:cNvPr id="18435"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3690919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30480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
        <p:nvSpPr>
          <p:cNvPr id="2" name="Content Placeholder 8"/>
          <p:cNvSpPr>
            <a:spLocks noGrp="1"/>
          </p:cNvSpPr>
          <p:nvPr>
            <p:ph sz="quarter" idx="11"/>
          </p:nvPr>
        </p:nvSpPr>
        <p:spPr bwMode="auto">
          <a:xfrm>
            <a:off x="2247900" y="1219200"/>
            <a:ext cx="7772400" cy="2471956"/>
          </a:xfrm>
          <a:ln>
            <a:miter lim="800000"/>
            <a:headEnd/>
            <a:tailEnd/>
          </a:ln>
        </p:spPr>
        <p:txBody>
          <a:bodyPr vert="horz" wrap="square" lIns="91440" tIns="45720" rIns="91440" bIns="45720" numCol="1" rtlCol="0" anchor="t" anchorCtr="0" compatLnSpc="1">
            <a:prstTxWarp prst="textNoShape">
              <a:avLst/>
            </a:prstTxWarp>
            <a:normAutofit fontScale="85000" lnSpcReduction="10000"/>
          </a:bodyPr>
          <a:lstStyle/>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Students learn rigorous college-level content and skills</a:t>
            </a:r>
          </a:p>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Taking AP is valued in the college admission process</a:t>
            </a:r>
          </a:p>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AP courses are interesting and rewarding academic experiences</a:t>
            </a:r>
          </a:p>
          <a:p>
            <a:pPr marL="457200" indent="-457200">
              <a:spcAft>
                <a:spcPts val="1800"/>
              </a:spcAft>
              <a:buClr>
                <a:srgbClr val="6FB867"/>
              </a:buClr>
              <a:defRPr/>
            </a:pPr>
            <a:r>
              <a:rPr lang="en-US" dirty="0">
                <a:solidFill>
                  <a:srgbClr val="375669"/>
                </a:solidFill>
                <a:latin typeface="Calibri" pitchFamily="34" charset="0"/>
                <a:ea typeface="ＭＳ Ｐゴシック" pitchFamily="34" charset="-128"/>
              </a:rPr>
              <a:t>Opportunity to earn valuable credit and placement in college</a:t>
            </a:r>
          </a:p>
        </p:txBody>
      </p:sp>
      <p:sp>
        <p:nvSpPr>
          <p:cNvPr id="3" name="Title 7"/>
          <p:cNvSpPr>
            <a:spLocks noGrp="1"/>
          </p:cNvSpPr>
          <p:nvPr>
            <p:ph type="title"/>
          </p:nvPr>
        </p:nvSpPr>
        <p:spPr/>
        <p:txBody>
          <a:bodyPr/>
          <a:lstStyle/>
          <a:p>
            <a:pPr>
              <a:defRPr/>
            </a:pPr>
            <a:r>
              <a:rPr dirty="0">
                <a:solidFill>
                  <a:schemeClr val="bg2">
                    <a:lumMod val="60000"/>
                    <a:lumOff val="40000"/>
                  </a:schemeClr>
                </a:solidFill>
                <a:ea typeface="ＭＳ Ｐゴシック" pitchFamily="34" charset="-128"/>
              </a:rPr>
              <a:t> 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a:t>
            </a:r>
            <a:r>
              <a:rPr dirty="0">
                <a:solidFill>
                  <a:schemeClr val="bg2">
                    <a:lumMod val="60000"/>
                    <a:lumOff val="40000"/>
                  </a:schemeClr>
                </a:solidFill>
                <a:ea typeface="ＭＳ Ｐゴシック" pitchFamily="34" charset="-128"/>
              </a:rPr>
              <a:t>The Benefits</a:t>
            </a:r>
          </a:p>
        </p:txBody>
      </p:sp>
    </p:spTree>
    <p:extLst>
      <p:ext uri="{BB962C8B-B14F-4D97-AF65-F5344CB8AC3E}">
        <p14:creationId xmlns:p14="http://schemas.microsoft.com/office/powerpoint/2010/main" val="234797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8"/>
          <p:cNvSpPr>
            <a:spLocks noGrp="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pPr marL="457200" indent="-457200">
              <a:spcAft>
                <a:spcPts val="1800"/>
              </a:spcAft>
              <a:buClr>
                <a:srgbClr val="6FB867"/>
              </a:buClr>
              <a:defRPr/>
            </a:pPr>
            <a:r>
              <a:rPr lang="en-US" dirty="0">
                <a:latin typeface="Abadi" panose="020B0604020104020204" pitchFamily="34" charset="0"/>
                <a:ea typeface="ＭＳ Ｐゴシック" pitchFamily="34" charset="-128"/>
              </a:rPr>
              <a:t>Taking an AP course helps students build critical thinking skills, confidence, and the essential time management and study skills needed for college success</a:t>
            </a:r>
          </a:p>
          <a:p>
            <a:pPr marL="457200" indent="-457200">
              <a:spcAft>
                <a:spcPts val="1800"/>
              </a:spcAft>
              <a:buClr>
                <a:srgbClr val="6FB867"/>
              </a:buClr>
              <a:defRPr/>
            </a:pPr>
            <a:r>
              <a:rPr lang="en-US" dirty="0">
                <a:latin typeface="Abadi" panose="020B0604020104020204" pitchFamily="34" charset="0"/>
                <a:ea typeface="ＭＳ Ｐゴシック" pitchFamily="34" charset="-128"/>
              </a:rPr>
              <a:t>Nationally, research shows that students who score a 3 or higher on an AP </a:t>
            </a:r>
            <a:r>
              <a:rPr lang="en-US" dirty="0">
                <a:solidFill>
                  <a:srgbClr val="375669"/>
                </a:solidFill>
                <a:latin typeface="Abadi" panose="020B0604020104020204" pitchFamily="34" charset="0"/>
                <a:ea typeface="ＭＳ Ｐゴシック" pitchFamily="34" charset="-128"/>
              </a:rPr>
              <a:t>Exam</a:t>
            </a:r>
            <a:r>
              <a:rPr lang="en-US" dirty="0">
                <a:latin typeface="Abadi" panose="020B0604020104020204" pitchFamily="34" charset="0"/>
                <a:ea typeface="ＭＳ Ｐゴシック" pitchFamily="34" charset="-128"/>
              </a:rPr>
              <a:t> typically earn higher grade point averages in college and have higher graduation rates than their non-AP peers*</a:t>
            </a:r>
          </a:p>
          <a:p>
            <a:pPr marL="457200" indent="-457200">
              <a:spcAft>
                <a:spcPts val="1800"/>
              </a:spcAft>
              <a:buClr>
                <a:srgbClr val="6FB867"/>
              </a:buClr>
              <a:defRPr/>
            </a:pPr>
            <a:r>
              <a:rPr lang="en-US" dirty="0"/>
              <a:t> </a:t>
            </a:r>
            <a:r>
              <a:rPr lang="en-US" dirty="0">
                <a:latin typeface="Abadi" panose="020B0604020104020204" pitchFamily="34" charset="0"/>
              </a:rPr>
              <a:t>Most four-year colleges and universities in the United States grant credit, advanced placement, or both on the basis of successful AP Exam scores—more than 3,300 institutions worldwide annually receive AP scores. </a:t>
            </a:r>
            <a:endParaRPr lang="en-US" dirty="0">
              <a:latin typeface="Abadi" panose="020B0604020104020204" pitchFamily="34" charset="0"/>
              <a:ea typeface="ＭＳ Ｐゴシック" pitchFamily="34" charset="-128"/>
            </a:endParaRPr>
          </a:p>
          <a:p>
            <a:pPr marL="0" indent="0">
              <a:spcAft>
                <a:spcPts val="1800"/>
              </a:spcAft>
            </a:pPr>
            <a:endParaRPr dirty="0">
              <a:latin typeface="Calibri" charset="0"/>
              <a:ea typeface="ＭＳ Ｐゴシック" charset="0"/>
              <a:cs typeface="ＭＳ Ｐゴシック" charset="0"/>
            </a:endParaRPr>
          </a:p>
        </p:txBody>
      </p:sp>
      <p:sp>
        <p:nvSpPr>
          <p:cNvPr id="25602" name="Title 7"/>
          <p:cNvSpPr>
            <a:spLocks noGrp="1"/>
          </p:cNvSpPr>
          <p:nvPr>
            <p:ph type="title"/>
          </p:nvPr>
        </p:nvSpPr>
        <p:spPr/>
        <p:txBody>
          <a:bodyPr>
            <a:normAutofit/>
          </a:bodyPr>
          <a:lstStyle/>
          <a:p>
            <a:pPr>
              <a:defRPr/>
            </a:pPr>
            <a:r>
              <a:rPr lang="en-US" dirty="0">
                <a:solidFill>
                  <a:schemeClr val="bg2">
                    <a:lumMod val="60000"/>
                    <a:lumOff val="40000"/>
                  </a:schemeClr>
                </a:solidFill>
                <a:ea typeface="ＭＳ Ｐゴシック" pitchFamily="34" charset="-128"/>
              </a:rPr>
              <a:t>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Skills &amp; Advantages that Last a Lifetime</a:t>
            </a:r>
            <a:endParaRPr dirty="0">
              <a:solidFill>
                <a:schemeClr val="bg2">
                  <a:lumMod val="60000"/>
                  <a:lumOff val="40000"/>
                </a:schemeClr>
              </a:solidFill>
              <a:ea typeface="ＭＳ Ｐゴシック" pitchFamily="34" charset="-128"/>
            </a:endParaRPr>
          </a:p>
        </p:txBody>
      </p:sp>
      <p:sp>
        <p:nvSpPr>
          <p:cNvPr id="25603"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421034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Content Placeholder 8"/>
          <p:cNvSpPr>
            <a:spLocks noGrp="1"/>
          </p:cNvSpPr>
          <p:nvPr>
            <p:ph sz="quarter" idx="11"/>
          </p:nvPr>
        </p:nvSpPr>
        <p:spPr bwMode="auto">
          <a:xfrm>
            <a:off x="2362200" y="1447800"/>
            <a:ext cx="7543800" cy="4114800"/>
          </a:xfrm>
          <a:ln>
            <a:miter lim="800000"/>
            <a:headEnd/>
            <a:tailEnd/>
          </a:ln>
        </p:spPr>
        <p:txBody>
          <a:bodyPr vert="horz" wrap="square" lIns="91440" tIns="45720" rIns="91440" bIns="45720" numCol="1" rtlCol="0" anchor="t" anchorCtr="0" compatLnSpc="1">
            <a:prstTxWarp prst="textNoShape">
              <a:avLst/>
            </a:prstTxWarp>
            <a:normAutofit/>
          </a:bodyPr>
          <a:lstStyle/>
          <a:p>
            <a:pPr marL="0" indent="0">
              <a:defRPr/>
            </a:pPr>
            <a:r>
              <a:rPr lang="en-US" dirty="0">
                <a:latin typeface="Abadi" panose="020B0604020104020204" pitchFamily="34" charset="0"/>
                <a:ea typeface="ＭＳ Ｐゴシック" charset="0"/>
                <a:cs typeface="ＭＳ Ｐゴシック" charset="0"/>
              </a:rPr>
              <a:t>AP courses challenge students to work and participate at a higher level:</a:t>
            </a:r>
          </a:p>
          <a:p>
            <a:pPr>
              <a:spcAft>
                <a:spcPts val="1800"/>
              </a:spcAft>
              <a:buClr>
                <a:srgbClr val="6FB867"/>
              </a:buClr>
              <a:defRPr/>
            </a:pPr>
            <a:r>
              <a:rPr lang="en-US" dirty="0">
                <a:latin typeface="Abadi" panose="020B0604020104020204" pitchFamily="34" charset="0"/>
                <a:ea typeface="ＭＳ Ｐゴシック" charset="0"/>
                <a:cs typeface="ＭＳ Ｐゴシック" charset="0"/>
              </a:rPr>
              <a:t>Opportunities to explore topics </a:t>
            </a:r>
            <a:r>
              <a:rPr lang="en-US" dirty="0">
                <a:solidFill>
                  <a:srgbClr val="375669"/>
                </a:solidFill>
                <a:latin typeface="Abadi" panose="020B0604020104020204" pitchFamily="34" charset="0"/>
                <a:ea typeface="ＭＳ Ｐゴシック" charset="0"/>
                <a:cs typeface="ＭＳ Ｐゴシック" charset="0"/>
              </a:rPr>
              <a:t>in depth</a:t>
            </a:r>
          </a:p>
          <a:p>
            <a:pPr>
              <a:spcAft>
                <a:spcPts val="1800"/>
              </a:spcAft>
              <a:buClr>
                <a:srgbClr val="6FB867"/>
              </a:buClr>
              <a:buFont typeface="Arial"/>
              <a:buChar char="•"/>
              <a:defRPr/>
            </a:pPr>
            <a:r>
              <a:rPr lang="en-US" dirty="0">
                <a:latin typeface="Abadi" panose="020B0604020104020204" pitchFamily="34" charset="0"/>
                <a:ea typeface="ＭＳ Ｐゴシック" charset="0"/>
                <a:cs typeface="ＭＳ Ｐゴシック" charset="0"/>
              </a:rPr>
              <a:t>More time in and out of the classroom required to complete assignments and projects</a:t>
            </a:r>
          </a:p>
          <a:p>
            <a:pPr>
              <a:spcAft>
                <a:spcPts val="1800"/>
              </a:spcAft>
              <a:buClr>
                <a:srgbClr val="6FB867"/>
              </a:buClr>
              <a:buFont typeface="Arial"/>
              <a:buChar char="•"/>
              <a:defRPr/>
            </a:pPr>
            <a:r>
              <a:rPr lang="en-US" dirty="0">
                <a:solidFill>
                  <a:srgbClr val="375669"/>
                </a:solidFill>
                <a:latin typeface="Abadi" panose="020B0604020104020204" pitchFamily="34" charset="0"/>
                <a:ea typeface="ＭＳ Ｐゴシック" charset="0"/>
                <a:cs typeface="ＭＳ Ｐゴシック" charset="0"/>
              </a:rPr>
              <a:t>High </a:t>
            </a:r>
            <a:r>
              <a:rPr lang="en-US" dirty="0">
                <a:latin typeface="Abadi" panose="020B0604020104020204" pitchFamily="34" charset="0"/>
                <a:ea typeface="ＭＳ Ｐゴシック" charset="0"/>
                <a:cs typeface="ＭＳ Ｐゴシック" charset="0"/>
              </a:rPr>
              <a:t>expectations for critical thinking, analysis, synthesis, evidence, multiple perspectives, and clear written and verbal communications</a:t>
            </a:r>
          </a:p>
        </p:txBody>
      </p:sp>
      <p:sp>
        <p:nvSpPr>
          <p:cNvPr id="29698" name="Title 7"/>
          <p:cNvSpPr>
            <a:spLocks noGrp="1"/>
          </p:cNvSpPr>
          <p:nvPr>
            <p:ph type="title"/>
          </p:nvPr>
        </p:nvSpPr>
        <p:spPr/>
        <p:txBody>
          <a:bodyPr>
            <a:normAutofit/>
          </a:bodyPr>
          <a:lstStyle/>
          <a:p>
            <a:pPr>
              <a:defRPr/>
            </a:pPr>
            <a:r>
              <a:rPr lang="en-US" dirty="0">
                <a:solidFill>
                  <a:schemeClr val="bg2">
                    <a:lumMod val="60000"/>
                    <a:lumOff val="40000"/>
                  </a:schemeClr>
                </a:solidFill>
                <a:ea typeface="ＭＳ Ｐゴシック" pitchFamily="34" charset="-128"/>
              </a:rPr>
              <a:t>AP</a:t>
            </a:r>
            <a:r>
              <a:rPr lang="en-US" baseline="30000" dirty="0">
                <a:solidFill>
                  <a:schemeClr val="bg2">
                    <a:lumMod val="60000"/>
                    <a:lumOff val="40000"/>
                  </a:schemeClr>
                </a:solidFill>
                <a:ea typeface="ＭＳ Ｐゴシック" pitchFamily="34" charset="-128"/>
              </a:rPr>
              <a:t>®</a:t>
            </a:r>
            <a:r>
              <a:rPr lang="en-US" dirty="0">
                <a:solidFill>
                  <a:schemeClr val="bg2">
                    <a:lumMod val="60000"/>
                    <a:lumOff val="40000"/>
                  </a:schemeClr>
                </a:solidFill>
                <a:ea typeface="ＭＳ Ｐゴシック" pitchFamily="34" charset="-128"/>
              </a:rPr>
              <a:t>: A More Engaging Learning Experience</a:t>
            </a:r>
            <a:endParaRPr dirty="0">
              <a:solidFill>
                <a:schemeClr val="bg2">
                  <a:lumMod val="60000"/>
                  <a:lumOff val="40000"/>
                </a:schemeClr>
              </a:solidFill>
              <a:ea typeface="ＭＳ Ｐゴシック" pitchFamily="34" charset="-128"/>
            </a:endParaRPr>
          </a:p>
        </p:txBody>
      </p:sp>
      <p:sp>
        <p:nvSpPr>
          <p:cNvPr id="29699" name="TextBox 4"/>
          <p:cNvSpPr txBox="1">
            <a:spLocks noChangeArrowheads="1"/>
          </p:cNvSpPr>
          <p:nvPr/>
        </p:nvSpPr>
        <p:spPr bwMode="auto">
          <a:xfrm>
            <a:off x="3879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a:p>
        </p:txBody>
      </p:sp>
    </p:spTree>
    <p:extLst>
      <p:ext uri="{BB962C8B-B14F-4D97-AF65-F5344CB8AC3E}">
        <p14:creationId xmlns:p14="http://schemas.microsoft.com/office/powerpoint/2010/main" val="54052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09426E-25AD-445B-8546-A2674F2DE412}"/>
              </a:ext>
            </a:extLst>
          </p:cNvPr>
          <p:cNvSpPr>
            <a:spLocks noGrp="1"/>
          </p:cNvSpPr>
          <p:nvPr>
            <p:ph sz="quarter" idx="11"/>
          </p:nvPr>
        </p:nvSpPr>
        <p:spPr/>
        <p:txBody>
          <a:bodyPr/>
          <a:lstStyle/>
          <a:p>
            <a:r>
              <a:rPr lang="en-US" dirty="0"/>
              <a:t>Have a conversation with your student</a:t>
            </a:r>
          </a:p>
          <a:p>
            <a:r>
              <a:rPr lang="en-US" dirty="0"/>
              <a:t>Download the AP Letter of Intent from the VBHS website</a:t>
            </a:r>
          </a:p>
          <a:p>
            <a:r>
              <a:rPr lang="en-US" dirty="0"/>
              <a:t> Complete it and Turn it in to your middle school guidance counselor or VBHS </a:t>
            </a:r>
          </a:p>
          <a:p>
            <a:r>
              <a:rPr lang="en-US" dirty="0"/>
              <a:t>Letters of Acceptance will be mailed to you in the first week of March</a:t>
            </a:r>
          </a:p>
          <a:p>
            <a:r>
              <a:rPr lang="en-US" dirty="0"/>
              <a:t> Attend the AP night at </a:t>
            </a:r>
            <a:r>
              <a:rPr lang="en-US" dirty="0" err="1"/>
              <a:t>FLc</a:t>
            </a:r>
            <a:r>
              <a:rPr lang="en-US" dirty="0"/>
              <a:t> ( learn more about the College board and Ap)</a:t>
            </a:r>
          </a:p>
        </p:txBody>
      </p:sp>
      <p:sp>
        <p:nvSpPr>
          <p:cNvPr id="3" name="Title 2">
            <a:extLst>
              <a:ext uri="{FF2B5EF4-FFF2-40B4-BE49-F238E27FC236}">
                <a16:creationId xmlns:a16="http://schemas.microsoft.com/office/drawing/2014/main" id="{A3CC621B-814A-417E-B6DC-0AD606D99881}"/>
              </a:ext>
            </a:extLst>
          </p:cNvPr>
          <p:cNvSpPr>
            <a:spLocks noGrp="1"/>
          </p:cNvSpPr>
          <p:nvPr>
            <p:ph type="title"/>
          </p:nvPr>
        </p:nvSpPr>
        <p:spPr/>
        <p:txBody>
          <a:bodyPr/>
          <a:lstStyle/>
          <a:p>
            <a:r>
              <a:rPr lang="en-US" dirty="0"/>
              <a:t>What’s Next</a:t>
            </a:r>
          </a:p>
        </p:txBody>
      </p:sp>
    </p:spTree>
    <p:extLst>
      <p:ext uri="{BB962C8B-B14F-4D97-AF65-F5344CB8AC3E}">
        <p14:creationId xmlns:p14="http://schemas.microsoft.com/office/powerpoint/2010/main" val="2295645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US" dirty="0">
              <a:ea typeface="ＭＳ Ｐゴシック" panose="020B0600070205080204" pitchFamily="34" charset="-128"/>
            </a:endParaRPr>
          </a:p>
          <a:p>
            <a:r>
              <a:rPr lang="en-US" dirty="0">
                <a:latin typeface="Abadi" panose="020B0604020104020204" pitchFamily="34" charset="0"/>
                <a:ea typeface="ＭＳ Ｐゴシック" panose="020B0600070205080204" pitchFamily="34" charset="-128"/>
              </a:rPr>
              <a:t>Contact Kere Minton for more information about the AP program at Vero Beach High School.   # 564-5493</a:t>
            </a:r>
          </a:p>
          <a:p>
            <a:endParaRPr lang="en-US" dirty="0">
              <a:latin typeface="Abadi" panose="020B0604020104020204" pitchFamily="34" charset="0"/>
              <a:ea typeface="ＭＳ Ｐゴシック" panose="020B0600070205080204" pitchFamily="34" charset="-128"/>
            </a:endParaRPr>
          </a:p>
          <a:p>
            <a:r>
              <a:rPr lang="en-US" dirty="0">
                <a:latin typeface="Abadi" panose="020B0604020104020204" pitchFamily="34" charset="0"/>
                <a:ea typeface="ＭＳ Ｐゴシック" panose="020B0600070205080204" pitchFamily="34" charset="-128"/>
              </a:rPr>
              <a:t>For more information about AP courses and exams visit- </a:t>
            </a:r>
            <a:r>
              <a:rPr lang="en-US" b="1" dirty="0">
                <a:latin typeface="Abadi" panose="020B0604020104020204" pitchFamily="34" charset="0"/>
                <a:ea typeface="ＭＳ Ｐゴシック" panose="020B0600070205080204" pitchFamily="34" charset="-128"/>
              </a:rPr>
              <a:t>www.collegeboard.org</a:t>
            </a:r>
          </a:p>
          <a:p>
            <a:pPr marL="0" indent="0">
              <a:buNone/>
            </a:pPr>
            <a:endParaRPr lang="en-US" dirty="0">
              <a:latin typeface="Abadi" panose="020B0604020104020204" pitchFamily="34" charset="0"/>
              <a:ea typeface="ＭＳ Ｐゴシック" panose="020B0600070205080204" pitchFamily="34" charset="-128"/>
            </a:endParaRPr>
          </a:p>
          <a:p>
            <a:r>
              <a:rPr lang="en-US" dirty="0">
                <a:latin typeface="Abadi" panose="020B0604020104020204" pitchFamily="34" charset="0"/>
                <a:ea typeface="ＭＳ Ｐゴシック" panose="020B0600070205080204" pitchFamily="34" charset="-128"/>
              </a:rPr>
              <a:t>Visit our VBHS website and click on Advanced Placement to find information and updates</a:t>
            </a:r>
          </a:p>
          <a:p>
            <a:endParaRPr lang="en-US" b="1" u="sng" dirty="0"/>
          </a:p>
        </p:txBody>
      </p:sp>
      <p:sp>
        <p:nvSpPr>
          <p:cNvPr id="3" name="Title 2"/>
          <p:cNvSpPr>
            <a:spLocks noGrp="1"/>
          </p:cNvSpPr>
          <p:nvPr>
            <p:ph type="title"/>
          </p:nvPr>
        </p:nvSpPr>
        <p:spPr/>
        <p:txBody>
          <a:bodyPr/>
          <a:lstStyle/>
          <a:p>
            <a:r>
              <a:rPr lang="en-US" dirty="0">
                <a:solidFill>
                  <a:srgbClr val="FF0000"/>
                </a:solidFill>
              </a:rPr>
              <a:t>Learn More….</a:t>
            </a:r>
          </a:p>
        </p:txBody>
      </p:sp>
    </p:spTree>
    <p:extLst>
      <p:ext uri="{BB962C8B-B14F-4D97-AF65-F5344CB8AC3E}">
        <p14:creationId xmlns:p14="http://schemas.microsoft.com/office/powerpoint/2010/main" val="290699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048" y="174072"/>
            <a:ext cx="3651307" cy="1151965"/>
          </a:xfrm>
        </p:spPr>
        <p:txBody>
          <a:bodyPr/>
          <a:lstStyle/>
          <a:p>
            <a:r>
              <a:rPr lang="en-US" dirty="0"/>
              <a:t>scheduling</a:t>
            </a:r>
          </a:p>
        </p:txBody>
      </p:sp>
      <p:sp>
        <p:nvSpPr>
          <p:cNvPr id="3" name="Content Placeholder 2"/>
          <p:cNvSpPr>
            <a:spLocks noGrp="1"/>
          </p:cNvSpPr>
          <p:nvPr>
            <p:ph sz="quarter" idx="13"/>
          </p:nvPr>
        </p:nvSpPr>
        <p:spPr>
          <a:xfrm>
            <a:off x="548803" y="1057012"/>
            <a:ext cx="10835058" cy="4890781"/>
          </a:xfrm>
        </p:spPr>
        <p:txBody>
          <a:bodyPr>
            <a:normAutofit fontScale="85000" lnSpcReduction="10000"/>
          </a:bodyPr>
          <a:lstStyle/>
          <a:p>
            <a:pPr>
              <a:buFont typeface="Wingdings" panose="05000000000000000000" pitchFamily="2" charset="2"/>
              <a:buChar char="Ø"/>
            </a:pPr>
            <a:r>
              <a:rPr lang="en-US" sz="4100" cap="none" dirty="0"/>
              <a:t>Registration form can be changed prior to June</a:t>
            </a:r>
          </a:p>
          <a:p>
            <a:pPr>
              <a:buFont typeface="Wingdings" panose="05000000000000000000" pitchFamily="2" charset="2"/>
              <a:buChar char="Ø"/>
            </a:pPr>
            <a:r>
              <a:rPr lang="en-US" sz="4100" cap="none" dirty="0"/>
              <a:t>Guidance counselors will complete your schedules in June – provide us with as much information as possible</a:t>
            </a:r>
          </a:p>
          <a:p>
            <a:pPr>
              <a:buFont typeface="Wingdings" panose="05000000000000000000" pitchFamily="2" charset="2"/>
              <a:buChar char="Ø"/>
            </a:pPr>
            <a:r>
              <a:rPr lang="en-US" sz="4100" cap="none" dirty="0"/>
              <a:t>Dual enrollment – begins in 10</a:t>
            </a:r>
            <a:r>
              <a:rPr lang="en-US" sz="4100" cap="none" baseline="30000" dirty="0"/>
              <a:t>th</a:t>
            </a:r>
            <a:r>
              <a:rPr lang="en-US" sz="4100" cap="none" dirty="0"/>
              <a:t> grade, you must have a 3.0 unweighted GPA</a:t>
            </a:r>
          </a:p>
          <a:p>
            <a:pPr>
              <a:buFont typeface="Wingdings" panose="05000000000000000000" pitchFamily="2" charset="2"/>
              <a:buChar char="Ø"/>
            </a:pPr>
            <a:r>
              <a:rPr lang="en-US" sz="4100" cap="none" dirty="0"/>
              <a:t>Florida Virtual Courses can be taken over the summer</a:t>
            </a:r>
            <a:endParaRPr lang="en-US" dirty="0"/>
          </a:p>
        </p:txBody>
      </p:sp>
    </p:spTree>
    <p:extLst>
      <p:ext uri="{BB962C8B-B14F-4D97-AF65-F5344CB8AC3E}">
        <p14:creationId xmlns:p14="http://schemas.microsoft.com/office/powerpoint/2010/main" val="1132979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586" y="685800"/>
            <a:ext cx="6374097" cy="1151965"/>
          </a:xfrm>
        </p:spPr>
        <p:txBody>
          <a:bodyPr vert="horz" lIns="91440" tIns="45720" rIns="91440" bIns="45720" rtlCol="0" anchor="ctr">
            <a:normAutofit/>
          </a:bodyPr>
          <a:lstStyle/>
          <a:p>
            <a:r>
              <a:rPr lang="en-US"/>
              <a:t>Registration form</a:t>
            </a:r>
          </a:p>
        </p:txBody>
      </p:sp>
      <p:pic>
        <p:nvPicPr>
          <p:cNvPr id="5" name="Picture 4"/>
          <p:cNvPicPr>
            <a:picLocks noChangeAspect="1"/>
          </p:cNvPicPr>
          <p:nvPr/>
        </p:nvPicPr>
        <p:blipFill>
          <a:blip r:embed="rId2"/>
          <a:stretch>
            <a:fillRect/>
          </a:stretch>
        </p:blipFill>
        <p:spPr>
          <a:xfrm>
            <a:off x="187809" y="145914"/>
            <a:ext cx="4238276" cy="5416329"/>
          </a:xfrm>
          <a:prstGeom prst="rect">
            <a:avLst/>
          </a:prstGeom>
          <a:ln w="57150" cmpd="thinThick">
            <a:solidFill>
              <a:schemeClr val="bg1">
                <a:lumMod val="50000"/>
              </a:schemeClr>
            </a:solidFill>
            <a:miter lim="800000"/>
          </a:ln>
        </p:spPr>
      </p:pic>
      <p:sp>
        <p:nvSpPr>
          <p:cNvPr id="3" name="Title 1"/>
          <p:cNvSpPr txBox="1">
            <a:spLocks/>
          </p:cNvSpPr>
          <p:nvPr/>
        </p:nvSpPr>
        <p:spPr>
          <a:xfrm>
            <a:off x="4708586" y="1837765"/>
            <a:ext cx="6896512" cy="35902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nSpc>
                <a:spcPct val="110000"/>
              </a:lnSpc>
              <a:spcAft>
                <a:spcPts val="600"/>
              </a:spcAft>
              <a:buClr>
                <a:schemeClr val="accent1"/>
              </a:buClr>
              <a:buSzPct val="160000"/>
            </a:pPr>
            <a:r>
              <a:rPr lang="en-US" sz="1800" dirty="0">
                <a:solidFill>
                  <a:schemeClr val="tx1"/>
                </a:solidFill>
                <a:latin typeface="+mn-lt"/>
                <a:ea typeface="+mn-ea"/>
                <a:cs typeface="+mn-cs"/>
              </a:rPr>
              <a:t>We will visit all middle schools to complete registration forms for scheduling with students.</a:t>
            </a:r>
          </a:p>
          <a:p>
            <a:pPr marL="57150" indent="-285750">
              <a:lnSpc>
                <a:spcPct val="110000"/>
              </a:lnSpc>
              <a:spcAft>
                <a:spcPts val="600"/>
              </a:spcAft>
              <a:buClr>
                <a:schemeClr val="accent1"/>
              </a:buClr>
              <a:buSzPct val="160000"/>
              <a:buFont typeface="Wingdings" panose="05000000000000000000" pitchFamily="2" charset="2"/>
              <a:buChar char="Ø"/>
            </a:pP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Gifford Middle  – </a:t>
            </a:r>
            <a:r>
              <a:rPr lang="en-US" sz="1800" i="1" dirty="0">
                <a:solidFill>
                  <a:schemeClr val="tx1"/>
                </a:solidFill>
                <a:latin typeface="+mn-lt"/>
                <a:ea typeface="+mn-ea"/>
                <a:cs typeface="+mn-cs"/>
              </a:rPr>
              <a:t>Time 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Oslo Middle – </a:t>
            </a:r>
            <a:r>
              <a:rPr lang="en-US" sz="1800" i="1" dirty="0">
                <a:solidFill>
                  <a:schemeClr val="tx1"/>
                </a:solidFill>
              </a:rPr>
              <a:t>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Imagine – </a:t>
            </a:r>
            <a:r>
              <a:rPr lang="en-US" sz="1800" i="1" dirty="0">
                <a:solidFill>
                  <a:schemeClr val="tx1"/>
                </a:solidFill>
              </a:rPr>
              <a:t>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Storm Grove – </a:t>
            </a:r>
            <a:r>
              <a:rPr lang="en-US" sz="1800" i="1" dirty="0">
                <a:solidFill>
                  <a:schemeClr val="tx1"/>
                </a:solidFill>
                <a:latin typeface="+mn-lt"/>
                <a:ea typeface="+mn-ea"/>
                <a:cs typeface="+mn-cs"/>
              </a:rPr>
              <a:t>T</a:t>
            </a:r>
            <a:r>
              <a:rPr lang="en-US" sz="1800" i="1" dirty="0">
                <a:solidFill>
                  <a:schemeClr val="tx1"/>
                </a:solidFill>
              </a:rPr>
              <a:t>o Be determined</a:t>
            </a:r>
            <a:endParaRPr lang="en-US" sz="1800" dirty="0">
              <a:solidFill>
                <a:schemeClr val="tx1"/>
              </a:solidFill>
              <a:latin typeface="+mn-lt"/>
              <a:ea typeface="+mn-ea"/>
              <a:cs typeface="+mn-cs"/>
            </a:endParaRPr>
          </a:p>
          <a:p>
            <a:pPr marL="171450" indent="-285750">
              <a:lnSpc>
                <a:spcPct val="110000"/>
              </a:lnSpc>
              <a:spcAft>
                <a:spcPts val="600"/>
              </a:spcAft>
              <a:buClr>
                <a:schemeClr val="accent1"/>
              </a:buClr>
              <a:buSzPct val="160000"/>
              <a:buFont typeface="Wingdings" panose="05000000000000000000" pitchFamily="2" charset="2"/>
              <a:buChar char="Ø"/>
            </a:pPr>
            <a:r>
              <a:rPr lang="en-US" sz="1800" dirty="0">
                <a:solidFill>
                  <a:schemeClr val="tx1"/>
                </a:solidFill>
                <a:latin typeface="+mn-lt"/>
                <a:ea typeface="+mn-ea"/>
                <a:cs typeface="+mn-cs"/>
              </a:rPr>
              <a:t>St. Helen Catholic School </a:t>
            </a:r>
            <a:r>
              <a:rPr lang="en-US" sz="1800" i="1" dirty="0">
                <a:solidFill>
                  <a:schemeClr val="tx1"/>
                </a:solidFill>
                <a:latin typeface="+mn-lt"/>
                <a:ea typeface="+mn-ea"/>
                <a:cs typeface="+mn-cs"/>
              </a:rPr>
              <a:t>– To Be determined</a:t>
            </a:r>
          </a:p>
          <a:p>
            <a:pPr indent="-228600">
              <a:lnSpc>
                <a:spcPct val="110000"/>
              </a:lnSpc>
              <a:spcAft>
                <a:spcPts val="600"/>
              </a:spcAft>
              <a:buClr>
                <a:schemeClr val="accent1"/>
              </a:buClr>
              <a:buSzPct val="160000"/>
              <a:buFont typeface="Arial" panose="020B0604020202020204" pitchFamily="34" charset="0"/>
              <a:buChar char="•"/>
            </a:pPr>
            <a:endParaRPr lang="en-US" sz="1800" dirty="0">
              <a:solidFill>
                <a:schemeClr val="tx1"/>
              </a:solidFill>
              <a:latin typeface="+mn-lt"/>
              <a:ea typeface="+mn-ea"/>
              <a:cs typeface="+mn-cs"/>
            </a:endParaRPr>
          </a:p>
        </p:txBody>
      </p:sp>
    </p:spTree>
    <p:extLst>
      <p:ext uri="{BB962C8B-B14F-4D97-AF65-F5344CB8AC3E}">
        <p14:creationId xmlns:p14="http://schemas.microsoft.com/office/powerpoint/2010/main" val="3233485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30801"/>
          <a:stretch/>
        </p:blipFill>
        <p:spPr>
          <a:xfrm>
            <a:off x="1722769" y="130721"/>
            <a:ext cx="8260975" cy="5244927"/>
          </a:xfrm>
          <a:prstGeom prst="rect">
            <a:avLst/>
          </a:prstGeom>
        </p:spPr>
      </p:pic>
    </p:spTree>
    <p:extLst>
      <p:ext uri="{BB962C8B-B14F-4D97-AF65-F5344CB8AC3E}">
        <p14:creationId xmlns:p14="http://schemas.microsoft.com/office/powerpoint/2010/main" val="2719779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18226" y="115349"/>
            <a:ext cx="2929854" cy="1151965"/>
          </a:xfrm>
        </p:spPr>
        <p:txBody>
          <a:bodyPr/>
          <a:lstStyle/>
          <a:p>
            <a:r>
              <a:rPr lang="en-US" dirty="0"/>
              <a:t>electives</a:t>
            </a:r>
          </a:p>
        </p:txBody>
      </p:sp>
      <p:pic>
        <p:nvPicPr>
          <p:cNvPr id="3" name="Picture 2"/>
          <p:cNvPicPr>
            <a:picLocks noChangeAspect="1"/>
          </p:cNvPicPr>
          <p:nvPr/>
        </p:nvPicPr>
        <p:blipFill>
          <a:blip r:embed="rId2"/>
          <a:stretch>
            <a:fillRect/>
          </a:stretch>
        </p:blipFill>
        <p:spPr>
          <a:xfrm>
            <a:off x="992116" y="1575881"/>
            <a:ext cx="9782073" cy="3531140"/>
          </a:xfrm>
          <a:prstGeom prst="rect">
            <a:avLst/>
          </a:prstGeom>
        </p:spPr>
      </p:pic>
    </p:spTree>
    <p:extLst>
      <p:ext uri="{BB962C8B-B14F-4D97-AF65-F5344CB8AC3E}">
        <p14:creationId xmlns:p14="http://schemas.microsoft.com/office/powerpoint/2010/main" val="344236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412" y="375408"/>
            <a:ext cx="10396882" cy="1151965"/>
          </a:xfrm>
        </p:spPr>
        <p:txBody>
          <a:bodyPr/>
          <a:lstStyle/>
          <a:p>
            <a:pPr algn="ctr"/>
            <a:r>
              <a:rPr lang="en-US" dirty="0"/>
              <a:t>Principal – Shawn </a:t>
            </a:r>
            <a:r>
              <a:rPr lang="en-US" dirty="0" err="1"/>
              <a:t>o’keefe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590" y="1527373"/>
            <a:ext cx="3732526" cy="357493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516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341137" y="4345497"/>
            <a:ext cx="9161880" cy="830997"/>
          </a:xfrm>
          <a:prstGeom prst="rect">
            <a:avLst/>
          </a:prstGeom>
          <a:noFill/>
        </p:spPr>
        <p:txBody>
          <a:bodyPr wrap="square" rtlCol="0">
            <a:spAutoFit/>
          </a:bodyPr>
          <a:lstStyle/>
          <a:p>
            <a:pPr algn="ctr"/>
            <a:r>
              <a:rPr lang="en-US" sz="2400" dirty="0"/>
              <a:t>Students will complete the registration form at their perspective middle schools in March.</a:t>
            </a:r>
            <a:endParaRPr lang="en-US" sz="1600" dirty="0"/>
          </a:p>
        </p:txBody>
      </p:sp>
      <p:pic>
        <p:nvPicPr>
          <p:cNvPr id="5" name="Picture 4"/>
          <p:cNvPicPr>
            <a:picLocks noChangeAspect="1"/>
          </p:cNvPicPr>
          <p:nvPr/>
        </p:nvPicPr>
        <p:blipFill>
          <a:blip r:embed="rId2"/>
          <a:stretch>
            <a:fillRect/>
          </a:stretch>
        </p:blipFill>
        <p:spPr>
          <a:xfrm>
            <a:off x="842705" y="408563"/>
            <a:ext cx="9822561" cy="3803514"/>
          </a:xfrm>
          <a:prstGeom prst="rect">
            <a:avLst/>
          </a:prstGeom>
        </p:spPr>
      </p:pic>
    </p:spTree>
    <p:extLst>
      <p:ext uri="{BB962C8B-B14F-4D97-AF65-F5344CB8AC3E}">
        <p14:creationId xmlns:p14="http://schemas.microsoft.com/office/powerpoint/2010/main" val="3561846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92105" y="113388"/>
            <a:ext cx="5448818" cy="1224868"/>
          </a:xfrm>
        </p:spPr>
        <p:txBody>
          <a:bodyPr>
            <a:normAutofit fontScale="90000"/>
          </a:bodyPr>
          <a:lstStyle/>
          <a:p>
            <a:pPr algn="ctr"/>
            <a:r>
              <a:rPr lang="en-US" dirty="0"/>
              <a:t>Registration form</a:t>
            </a:r>
          </a:p>
        </p:txBody>
      </p:sp>
      <p:sp>
        <p:nvSpPr>
          <p:cNvPr id="5" name="Content Placeholder 2"/>
          <p:cNvSpPr>
            <a:spLocks noGrp="1"/>
          </p:cNvSpPr>
          <p:nvPr>
            <p:ph sz="quarter" idx="13"/>
          </p:nvPr>
        </p:nvSpPr>
        <p:spPr>
          <a:xfrm>
            <a:off x="230023" y="1770077"/>
            <a:ext cx="5410900" cy="3598877"/>
          </a:xfrm>
        </p:spPr>
        <p:txBody>
          <a:bodyPr>
            <a:noAutofit/>
          </a:bodyPr>
          <a:lstStyle/>
          <a:p>
            <a:pPr>
              <a:buFont typeface="Wingdings" panose="05000000000000000000" pitchFamily="2" charset="2"/>
              <a:buChar char="Ø"/>
            </a:pPr>
            <a:r>
              <a:rPr lang="en-US" cap="none" dirty="0"/>
              <a:t>Visit  our  website - </a:t>
            </a:r>
            <a:r>
              <a:rPr lang="en-US" u="sng" cap="none" dirty="0">
                <a:solidFill>
                  <a:schemeClr val="accent1"/>
                </a:solidFill>
              </a:rPr>
              <a:t>https://vbhs.indianriverschools.org</a:t>
            </a:r>
          </a:p>
          <a:p>
            <a:pPr>
              <a:buFont typeface="Wingdings" panose="05000000000000000000" pitchFamily="2" charset="2"/>
              <a:buChar char="Ø"/>
            </a:pPr>
            <a:r>
              <a:rPr lang="en-US" cap="none" dirty="0"/>
              <a:t>Select Students &amp; Families</a:t>
            </a:r>
          </a:p>
          <a:p>
            <a:pPr>
              <a:buFont typeface="Wingdings" panose="05000000000000000000" pitchFamily="2" charset="2"/>
              <a:buChar char="Ø"/>
            </a:pPr>
            <a:r>
              <a:rPr lang="en-US" cap="none" dirty="0"/>
              <a:t>You will be able to access the presentation by Friday, February 3</a:t>
            </a:r>
            <a:r>
              <a:rPr lang="en-US" cap="none" baseline="30000" dirty="0"/>
              <a:t>rd   </a:t>
            </a:r>
            <a:endParaRPr lang="en-US" cap="none" dirty="0"/>
          </a:p>
        </p:txBody>
      </p:sp>
      <p:pic>
        <p:nvPicPr>
          <p:cNvPr id="2" name="Picture 1"/>
          <p:cNvPicPr>
            <a:picLocks noChangeAspect="1"/>
          </p:cNvPicPr>
          <p:nvPr/>
        </p:nvPicPr>
        <p:blipFill>
          <a:blip r:embed="rId2"/>
          <a:stretch>
            <a:fillRect/>
          </a:stretch>
        </p:blipFill>
        <p:spPr>
          <a:xfrm>
            <a:off x="6087720" y="325150"/>
            <a:ext cx="5338085" cy="4603381"/>
          </a:xfrm>
          <a:prstGeom prst="rect">
            <a:avLst/>
          </a:prstGeom>
        </p:spPr>
      </p:pic>
      <p:cxnSp>
        <p:nvCxnSpPr>
          <p:cNvPr id="8" name="Straight Arrow Connector 7"/>
          <p:cNvCxnSpPr/>
          <p:nvPr/>
        </p:nvCxnSpPr>
        <p:spPr>
          <a:xfrm>
            <a:off x="3523376" y="2835479"/>
            <a:ext cx="4462943" cy="6040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54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062" y="154719"/>
            <a:ext cx="3171057" cy="700243"/>
          </a:xfrm>
        </p:spPr>
        <p:txBody>
          <a:bodyPr>
            <a:normAutofit/>
          </a:bodyPr>
          <a:lstStyle/>
          <a:p>
            <a:r>
              <a:rPr lang="en-US" sz="4400" dirty="0"/>
              <a:t>Enrollment</a:t>
            </a:r>
          </a:p>
        </p:txBody>
      </p:sp>
      <p:sp>
        <p:nvSpPr>
          <p:cNvPr id="3" name="Content Placeholder 2"/>
          <p:cNvSpPr>
            <a:spLocks noGrp="1"/>
          </p:cNvSpPr>
          <p:nvPr>
            <p:ph sz="quarter" idx="13"/>
          </p:nvPr>
        </p:nvSpPr>
        <p:spPr>
          <a:xfrm>
            <a:off x="6392411" y="854963"/>
            <a:ext cx="5318620" cy="4715328"/>
          </a:xfrm>
        </p:spPr>
        <p:txBody>
          <a:bodyPr anchor="t">
            <a:noAutofit/>
          </a:bodyPr>
          <a:lstStyle/>
          <a:p>
            <a:pPr>
              <a:buFont typeface="Wingdings" panose="05000000000000000000" pitchFamily="2" charset="2"/>
              <a:buChar char="Ø"/>
            </a:pPr>
            <a:r>
              <a:rPr lang="en-US" sz="2800" cap="none" dirty="0"/>
              <a:t>Enrollment Packets</a:t>
            </a:r>
          </a:p>
          <a:p>
            <a:pPr lvl="1">
              <a:buFont typeface="Wingdings" panose="05000000000000000000" pitchFamily="2" charset="2"/>
              <a:buChar char="Ø"/>
            </a:pPr>
            <a:r>
              <a:rPr lang="en-US" sz="2600" cap="none" dirty="0"/>
              <a:t>Needed for students from Imagine, private schools, or out of county or state</a:t>
            </a:r>
          </a:p>
          <a:p>
            <a:pPr>
              <a:buFont typeface="Wingdings" panose="05000000000000000000" pitchFamily="2" charset="2"/>
              <a:buChar char="Ø"/>
            </a:pPr>
            <a:r>
              <a:rPr lang="en-US" sz="2800" cap="none" dirty="0"/>
              <a:t>School Choice – </a:t>
            </a:r>
            <a:r>
              <a:rPr lang="en-US" sz="2600" cap="none" dirty="0"/>
              <a:t>If you are not zoned for VBHS and interested … check the Students &amp; Families Tab</a:t>
            </a:r>
          </a:p>
          <a:p>
            <a:pPr lvl="2">
              <a:buFont typeface="Wingdings" panose="05000000000000000000" pitchFamily="2" charset="2"/>
              <a:buChar char="Ø"/>
            </a:pPr>
            <a:r>
              <a:rPr lang="en-US" sz="2000" cap="none" dirty="0">
                <a:hlinkClick r:id="rId2"/>
              </a:rPr>
              <a:t>www.indianriverschools.org</a:t>
            </a:r>
            <a:r>
              <a:rPr lang="en-US" sz="2000" cap="none" dirty="0"/>
              <a:t> </a:t>
            </a:r>
          </a:p>
        </p:txBody>
      </p:sp>
      <p:pic>
        <p:nvPicPr>
          <p:cNvPr id="4" name="Picture 3"/>
          <p:cNvPicPr>
            <a:picLocks noChangeAspect="1"/>
          </p:cNvPicPr>
          <p:nvPr/>
        </p:nvPicPr>
        <p:blipFill>
          <a:blip r:embed="rId3"/>
          <a:stretch>
            <a:fillRect/>
          </a:stretch>
        </p:blipFill>
        <p:spPr>
          <a:xfrm>
            <a:off x="138441" y="154719"/>
            <a:ext cx="6366941" cy="5264569"/>
          </a:xfrm>
          <a:prstGeom prst="rect">
            <a:avLst/>
          </a:prstGeom>
        </p:spPr>
      </p:pic>
      <p:sp>
        <p:nvSpPr>
          <p:cNvPr id="10" name="Arrow: Right 9"/>
          <p:cNvSpPr/>
          <p:nvPr/>
        </p:nvSpPr>
        <p:spPr>
          <a:xfrm rot="3614355">
            <a:off x="109294" y="1144793"/>
            <a:ext cx="759281" cy="157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rot="3614355">
            <a:off x="108742" y="4432569"/>
            <a:ext cx="753231" cy="153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98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7093" y="4886110"/>
            <a:ext cx="3171057" cy="700243"/>
          </a:xfrm>
        </p:spPr>
        <p:txBody>
          <a:bodyPr>
            <a:normAutofit/>
          </a:bodyPr>
          <a:lstStyle/>
          <a:p>
            <a:r>
              <a:rPr lang="en-US" sz="4400" dirty="0"/>
              <a:t>Enrollment</a:t>
            </a:r>
          </a:p>
        </p:txBody>
      </p:sp>
      <p:pic>
        <p:nvPicPr>
          <p:cNvPr id="5" name="Picture 4"/>
          <p:cNvPicPr>
            <a:picLocks noChangeAspect="1"/>
          </p:cNvPicPr>
          <p:nvPr/>
        </p:nvPicPr>
        <p:blipFill>
          <a:blip r:embed="rId2"/>
          <a:stretch>
            <a:fillRect/>
          </a:stretch>
        </p:blipFill>
        <p:spPr>
          <a:xfrm>
            <a:off x="1098958" y="192947"/>
            <a:ext cx="9773174" cy="4698345"/>
          </a:xfrm>
          <a:prstGeom prst="rect">
            <a:avLst/>
          </a:prstGeom>
        </p:spPr>
      </p:pic>
    </p:spTree>
    <p:extLst>
      <p:ext uri="{BB962C8B-B14F-4D97-AF65-F5344CB8AC3E}">
        <p14:creationId xmlns:p14="http://schemas.microsoft.com/office/powerpoint/2010/main" val="185580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6600"/>
                    </a14:imgEffect>
                    <a14:imgEffect>
                      <a14:saturation sat="65000"/>
                    </a14:imgEffect>
                    <a14:imgEffect>
                      <a14:brightnessContrast bright="20000" contrast="-20000"/>
                    </a14:imgEffect>
                  </a14:imgLayer>
                </a14:imgProps>
              </a:ext>
              <a:ext uri="{28A0092B-C50C-407E-A947-70E740481C1C}">
                <a14:useLocalDpi xmlns:a14="http://schemas.microsoft.com/office/drawing/2010/main" val="0"/>
              </a:ext>
            </a:extLst>
          </a:blip>
          <a:srcRect l="2697" r="2697"/>
          <a:stretch/>
        </p:blipFill>
        <p:spPr>
          <a:xfrm>
            <a:off x="7834699" y="478174"/>
            <a:ext cx="3219931" cy="4538444"/>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645952" y="4436654"/>
            <a:ext cx="6954475" cy="1041358"/>
          </a:xfrm>
        </p:spPr>
        <p:txBody>
          <a:bodyPr>
            <a:noAutofit/>
          </a:bodyPr>
          <a:lstStyle/>
          <a:p>
            <a:r>
              <a:rPr lang="en-US" sz="2800" dirty="0">
                <a:solidFill>
                  <a:srgbClr val="C00000"/>
                </a:solidFill>
                <a:hlinkClick r:id="rId4"/>
              </a:rPr>
              <a:t>Lenny.Jankowski@indianriverschools.org</a:t>
            </a:r>
            <a:endParaRPr lang="en-US" sz="2800" dirty="0">
              <a:solidFill>
                <a:srgbClr val="C00000"/>
              </a:solidFill>
            </a:endParaRPr>
          </a:p>
          <a:p>
            <a:r>
              <a:rPr lang="en-US" sz="2800" dirty="0"/>
              <a:t>772.564.5415 or 772.453.7507</a:t>
            </a:r>
          </a:p>
          <a:p>
            <a:endParaRPr lang="en-US" sz="2000" dirty="0"/>
          </a:p>
        </p:txBody>
      </p:sp>
      <p:sp>
        <p:nvSpPr>
          <p:cNvPr id="5" name="Title 1"/>
          <p:cNvSpPr txBox="1">
            <a:spLocks/>
          </p:cNvSpPr>
          <p:nvPr/>
        </p:nvSpPr>
        <p:spPr>
          <a:xfrm>
            <a:off x="645952" y="200782"/>
            <a:ext cx="6509857" cy="1215558"/>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3600" kern="1200" cap="all" baseline="0">
                <a:solidFill>
                  <a:schemeClr val="accent1"/>
                </a:solidFill>
                <a:effectLst/>
                <a:latin typeface="+mj-lt"/>
                <a:ea typeface="+mj-ea"/>
                <a:cs typeface="+mj-cs"/>
              </a:defRPr>
            </a:lvl1pPr>
          </a:lstStyle>
          <a:p>
            <a:r>
              <a:rPr lang="en-US" dirty="0"/>
              <a:t>Athletic Director &amp; head Football Coach </a:t>
            </a:r>
          </a:p>
          <a:p>
            <a:endParaRPr lang="en-US" dirty="0"/>
          </a:p>
          <a:p>
            <a:r>
              <a:rPr lang="en-US" dirty="0"/>
              <a:t> Lenny Jankowski</a:t>
            </a:r>
          </a:p>
        </p:txBody>
      </p:sp>
      <p:sp>
        <p:nvSpPr>
          <p:cNvPr id="6" name="TextBox 5"/>
          <p:cNvSpPr txBox="1"/>
          <p:nvPr/>
        </p:nvSpPr>
        <p:spPr>
          <a:xfrm>
            <a:off x="526408" y="1416340"/>
            <a:ext cx="6748943" cy="2862322"/>
          </a:xfrm>
          <a:prstGeom prst="rect">
            <a:avLst/>
          </a:prstGeom>
          <a:noFill/>
        </p:spPr>
        <p:txBody>
          <a:bodyPr wrap="square" rtlCol="0">
            <a:spAutoFit/>
          </a:bodyPr>
          <a:lstStyle/>
          <a:p>
            <a:pPr algn="ctr"/>
            <a:r>
              <a:rPr lang="en-US" sz="2000" i="1" dirty="0">
                <a:latin typeface="Times" panose="02020603050405020304" pitchFamily="18" charset="0"/>
                <a:cs typeface="Times" panose="02020603050405020304" pitchFamily="18" charset="0"/>
              </a:rPr>
              <a:t>For information pertaining to football, please contact Coach Jankowski. Information includes, but is not limited to the following:</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Spring Football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Off Season Workout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7 on 7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Practice Schedules</a:t>
            </a:r>
          </a:p>
          <a:p>
            <a:pPr marL="342900" indent="-342900">
              <a:buFont typeface="Wingdings" panose="05000000000000000000" pitchFamily="2" charset="2"/>
              <a:buChar char="Ø"/>
            </a:pPr>
            <a:r>
              <a:rPr lang="en-US" sz="2400" i="1" dirty="0">
                <a:latin typeface="Times" panose="02020603050405020304" pitchFamily="18" charset="0"/>
                <a:cs typeface="Times" panose="02020603050405020304" pitchFamily="18" charset="0"/>
              </a:rPr>
              <a:t>Freshmen Football</a:t>
            </a:r>
          </a:p>
        </p:txBody>
      </p:sp>
    </p:spTree>
    <p:extLst>
      <p:ext uri="{BB962C8B-B14F-4D97-AF65-F5344CB8AC3E}">
        <p14:creationId xmlns:p14="http://schemas.microsoft.com/office/powerpoint/2010/main" val="1325602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232C1F30-4EEA-4F1B-A7F0-28635B209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334" y="919546"/>
            <a:ext cx="6652386" cy="388996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3BCA61B-AFD9-4009-A1A6-A9AC97F16674}"/>
              </a:ext>
            </a:extLst>
          </p:cNvPr>
          <p:cNvSpPr txBox="1">
            <a:spLocks/>
          </p:cNvSpPr>
          <p:nvPr/>
        </p:nvSpPr>
        <p:spPr>
          <a:xfrm>
            <a:off x="282804" y="393569"/>
            <a:ext cx="11415860" cy="69051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DO YOU WANT TO BE A VBHS CHEERLEADER?</a:t>
            </a:r>
          </a:p>
        </p:txBody>
      </p:sp>
      <p:sp>
        <p:nvSpPr>
          <p:cNvPr id="4" name="Title 2">
            <a:extLst>
              <a:ext uri="{FF2B5EF4-FFF2-40B4-BE49-F238E27FC236}">
                <a16:creationId xmlns:a16="http://schemas.microsoft.com/office/drawing/2014/main" id="{149E666C-09FF-4368-96B2-13CB4BA2AE34}"/>
              </a:ext>
            </a:extLst>
          </p:cNvPr>
          <p:cNvSpPr txBox="1">
            <a:spLocks/>
          </p:cNvSpPr>
          <p:nvPr/>
        </p:nvSpPr>
        <p:spPr>
          <a:xfrm>
            <a:off x="7604760" y="3187070"/>
            <a:ext cx="4093904" cy="69051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Wed. April 1</a:t>
            </a:r>
          </a:p>
          <a:p>
            <a:pPr algn="ctr"/>
            <a:r>
              <a:rPr lang="en-US" sz="3200" dirty="0"/>
              <a:t>6:00 – 7:00 pm</a:t>
            </a:r>
          </a:p>
        </p:txBody>
      </p:sp>
      <p:sp>
        <p:nvSpPr>
          <p:cNvPr id="5" name="Title 2">
            <a:extLst>
              <a:ext uri="{FF2B5EF4-FFF2-40B4-BE49-F238E27FC236}">
                <a16:creationId xmlns:a16="http://schemas.microsoft.com/office/drawing/2014/main" id="{511E2C7D-C161-4AD6-BF09-EF98D9DF26D0}"/>
              </a:ext>
            </a:extLst>
          </p:cNvPr>
          <p:cNvSpPr txBox="1">
            <a:spLocks/>
          </p:cNvSpPr>
          <p:nvPr/>
        </p:nvSpPr>
        <p:spPr>
          <a:xfrm>
            <a:off x="8279717" y="1822225"/>
            <a:ext cx="2548949" cy="131721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Parent/</a:t>
            </a:r>
          </a:p>
          <a:p>
            <a:pPr algn="ctr"/>
            <a:r>
              <a:rPr lang="en-US" sz="3200" dirty="0"/>
              <a:t>Cheerleader</a:t>
            </a:r>
          </a:p>
          <a:p>
            <a:pPr algn="ctr"/>
            <a:r>
              <a:rPr lang="en-US" sz="3200" dirty="0"/>
              <a:t>meeting</a:t>
            </a:r>
          </a:p>
        </p:txBody>
      </p:sp>
      <p:sp>
        <p:nvSpPr>
          <p:cNvPr id="6" name="Title 2">
            <a:extLst>
              <a:ext uri="{FF2B5EF4-FFF2-40B4-BE49-F238E27FC236}">
                <a16:creationId xmlns:a16="http://schemas.microsoft.com/office/drawing/2014/main" id="{C799876E-896A-4F6C-9AF6-351912DE1E62}"/>
              </a:ext>
            </a:extLst>
          </p:cNvPr>
          <p:cNvSpPr txBox="1">
            <a:spLocks/>
          </p:cNvSpPr>
          <p:nvPr/>
        </p:nvSpPr>
        <p:spPr>
          <a:xfrm>
            <a:off x="388070" y="4930212"/>
            <a:ext cx="11415860" cy="69051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en-US" sz="3200" dirty="0"/>
              <a:t>Visit </a:t>
            </a:r>
            <a:r>
              <a:rPr lang="en-US" sz="3200" dirty="0" err="1"/>
              <a:t>verovarsitycheerleading</a:t>
            </a:r>
            <a:r>
              <a:rPr lang="en-US" sz="3200" dirty="0"/>
              <a:t> on leaguelineup.com</a:t>
            </a:r>
          </a:p>
        </p:txBody>
      </p:sp>
    </p:spTree>
    <p:extLst>
      <p:ext uri="{BB962C8B-B14F-4D97-AF65-F5344CB8AC3E}">
        <p14:creationId xmlns:p14="http://schemas.microsoft.com/office/powerpoint/2010/main" val="1874416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746" y="433258"/>
            <a:ext cx="4330816" cy="1151965"/>
          </a:xfrm>
        </p:spPr>
        <p:txBody>
          <a:bodyPr>
            <a:normAutofit fontScale="90000"/>
          </a:bodyPr>
          <a:lstStyle/>
          <a:p>
            <a:r>
              <a:rPr lang="en-US" dirty="0"/>
              <a:t>Requirements for athletics</a:t>
            </a:r>
          </a:p>
        </p:txBody>
      </p:sp>
      <p:sp>
        <p:nvSpPr>
          <p:cNvPr id="3" name="Content Placeholder 2"/>
          <p:cNvSpPr>
            <a:spLocks noGrp="1"/>
          </p:cNvSpPr>
          <p:nvPr>
            <p:ph sz="quarter" idx="13"/>
          </p:nvPr>
        </p:nvSpPr>
        <p:spPr>
          <a:xfrm>
            <a:off x="744897" y="1736225"/>
            <a:ext cx="10276514" cy="3741786"/>
          </a:xfrm>
        </p:spPr>
        <p:txBody>
          <a:bodyPr>
            <a:normAutofit/>
          </a:bodyPr>
          <a:lstStyle/>
          <a:p>
            <a:pPr>
              <a:buFont typeface="Wingdings" panose="05000000000000000000" pitchFamily="2" charset="2"/>
              <a:buChar char="Ø"/>
            </a:pPr>
            <a:r>
              <a:rPr lang="en-US" sz="2800" dirty="0"/>
              <a:t>Minimum of a 2.0 </a:t>
            </a:r>
            <a:r>
              <a:rPr lang="en-US" sz="2800" dirty="0" err="1"/>
              <a:t>gpa</a:t>
            </a:r>
            <a:r>
              <a:rPr lang="en-US" sz="2800" dirty="0"/>
              <a:t> </a:t>
            </a:r>
          </a:p>
          <a:p>
            <a:pPr>
              <a:buFont typeface="Wingdings" panose="05000000000000000000" pitchFamily="2" charset="2"/>
              <a:buChar char="Ø"/>
            </a:pPr>
            <a:r>
              <a:rPr lang="en-US" sz="2800" dirty="0"/>
              <a:t>Current physical</a:t>
            </a:r>
          </a:p>
          <a:p>
            <a:pPr>
              <a:buFont typeface="Wingdings" panose="05000000000000000000" pitchFamily="2" charset="2"/>
              <a:buChar char="Ø"/>
            </a:pPr>
            <a:r>
              <a:rPr lang="en-US" sz="2800" dirty="0"/>
              <a:t>Player packet </a:t>
            </a:r>
          </a:p>
          <a:p>
            <a:pPr>
              <a:buFont typeface="Wingdings" panose="05000000000000000000" pitchFamily="2" charset="2"/>
              <a:buChar char="Ø"/>
            </a:pPr>
            <a:r>
              <a:rPr lang="en-US" sz="2800" dirty="0"/>
              <a:t>$65 pay to play fee (per year, not season)</a:t>
            </a:r>
          </a:p>
          <a:p>
            <a:pPr>
              <a:buFont typeface="Wingdings" panose="05000000000000000000" pitchFamily="2" charset="2"/>
              <a:buChar char="Ø"/>
            </a:pPr>
            <a:r>
              <a:rPr lang="en-US" sz="2800" dirty="0"/>
              <a:t>Free physicals will be later in the spring – continue to check our athletic website </a:t>
            </a:r>
          </a:p>
        </p:txBody>
      </p:sp>
    </p:spTree>
    <p:extLst>
      <p:ext uri="{BB962C8B-B14F-4D97-AF65-F5344CB8AC3E}">
        <p14:creationId xmlns:p14="http://schemas.microsoft.com/office/powerpoint/2010/main" val="2157011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98864" y="422189"/>
            <a:ext cx="10394706" cy="1151965"/>
          </a:xfrm>
        </p:spPr>
        <p:txBody>
          <a:bodyPr/>
          <a:lstStyle/>
          <a:p>
            <a:r>
              <a:rPr lang="en-US" dirty="0"/>
              <a:t>sports</a:t>
            </a:r>
          </a:p>
        </p:txBody>
      </p:sp>
      <p:sp>
        <p:nvSpPr>
          <p:cNvPr id="12" name="Text Placeholder 11"/>
          <p:cNvSpPr>
            <a:spLocks noGrp="1"/>
          </p:cNvSpPr>
          <p:nvPr>
            <p:ph type="body" idx="1"/>
          </p:nvPr>
        </p:nvSpPr>
        <p:spPr>
          <a:xfrm>
            <a:off x="698864" y="1607661"/>
            <a:ext cx="3310128" cy="576262"/>
          </a:xfrm>
        </p:spPr>
        <p:txBody>
          <a:bodyPr/>
          <a:lstStyle/>
          <a:p>
            <a:r>
              <a:rPr lang="en-US" sz="3200" dirty="0"/>
              <a:t>Fall</a:t>
            </a:r>
          </a:p>
        </p:txBody>
      </p:sp>
      <p:sp>
        <p:nvSpPr>
          <p:cNvPr id="15" name="Text Placeholder 14"/>
          <p:cNvSpPr>
            <a:spLocks noGrp="1"/>
          </p:cNvSpPr>
          <p:nvPr>
            <p:ph type="body" sz="half" idx="15"/>
          </p:nvPr>
        </p:nvSpPr>
        <p:spPr>
          <a:xfrm>
            <a:off x="628138" y="2220979"/>
            <a:ext cx="3310128" cy="2734928"/>
          </a:xfrm>
        </p:spPr>
        <p:txBody>
          <a:bodyPr>
            <a:noAutofit/>
          </a:bodyPr>
          <a:lstStyle/>
          <a:p>
            <a:r>
              <a:rPr lang="en-US" sz="2400" dirty="0"/>
              <a:t>Football</a:t>
            </a:r>
          </a:p>
          <a:p>
            <a:r>
              <a:rPr lang="en-US" sz="2400" dirty="0"/>
              <a:t>golf</a:t>
            </a:r>
          </a:p>
          <a:p>
            <a:r>
              <a:rPr lang="en-US" sz="2400" dirty="0"/>
              <a:t>Cross country</a:t>
            </a:r>
          </a:p>
          <a:p>
            <a:r>
              <a:rPr lang="en-US" sz="2400" dirty="0"/>
              <a:t>Swimming</a:t>
            </a:r>
          </a:p>
          <a:p>
            <a:r>
              <a:rPr lang="en-US" sz="2400" dirty="0"/>
              <a:t>Volleyball</a:t>
            </a:r>
          </a:p>
          <a:p>
            <a:r>
              <a:rPr lang="en-US" sz="2400" dirty="0"/>
              <a:t>Bowling</a:t>
            </a:r>
          </a:p>
        </p:txBody>
      </p:sp>
      <p:sp>
        <p:nvSpPr>
          <p:cNvPr id="13" name="Text Placeholder 12"/>
          <p:cNvSpPr>
            <a:spLocks noGrp="1"/>
          </p:cNvSpPr>
          <p:nvPr>
            <p:ph type="body" sz="quarter" idx="3"/>
          </p:nvPr>
        </p:nvSpPr>
        <p:spPr>
          <a:xfrm>
            <a:off x="4241153" y="1607661"/>
            <a:ext cx="3310128" cy="576262"/>
          </a:xfrm>
        </p:spPr>
        <p:txBody>
          <a:bodyPr/>
          <a:lstStyle/>
          <a:p>
            <a:r>
              <a:rPr lang="en-US" sz="3200" dirty="0"/>
              <a:t>winter</a:t>
            </a:r>
          </a:p>
        </p:txBody>
      </p:sp>
      <p:sp>
        <p:nvSpPr>
          <p:cNvPr id="16" name="Text Placeholder 15"/>
          <p:cNvSpPr>
            <a:spLocks noGrp="1"/>
          </p:cNvSpPr>
          <p:nvPr>
            <p:ph type="body" sz="half" idx="16"/>
          </p:nvPr>
        </p:nvSpPr>
        <p:spPr>
          <a:xfrm>
            <a:off x="4008992" y="2220979"/>
            <a:ext cx="3774449" cy="2734928"/>
          </a:xfrm>
        </p:spPr>
        <p:txBody>
          <a:bodyPr>
            <a:noAutofit/>
          </a:bodyPr>
          <a:lstStyle/>
          <a:p>
            <a:r>
              <a:rPr lang="en-US" sz="2400" dirty="0"/>
              <a:t>basketball</a:t>
            </a:r>
          </a:p>
          <a:p>
            <a:r>
              <a:rPr lang="en-US" sz="2400" dirty="0"/>
              <a:t>soccer</a:t>
            </a:r>
          </a:p>
          <a:p>
            <a:r>
              <a:rPr lang="en-US" sz="2400" dirty="0"/>
              <a:t>weightlifting</a:t>
            </a:r>
          </a:p>
          <a:p>
            <a:r>
              <a:rPr lang="en-US" sz="2400" dirty="0"/>
              <a:t>Wrestling</a:t>
            </a:r>
          </a:p>
          <a:p>
            <a:r>
              <a:rPr lang="en-US" sz="2400" dirty="0"/>
              <a:t>Cheerleading</a:t>
            </a:r>
          </a:p>
        </p:txBody>
      </p:sp>
      <p:sp>
        <p:nvSpPr>
          <p:cNvPr id="14" name="Text Placeholder 13"/>
          <p:cNvSpPr>
            <a:spLocks noGrp="1"/>
          </p:cNvSpPr>
          <p:nvPr>
            <p:ph type="body" sz="quarter" idx="13"/>
          </p:nvPr>
        </p:nvSpPr>
        <p:spPr>
          <a:xfrm>
            <a:off x="7770380" y="1607661"/>
            <a:ext cx="3310128" cy="576262"/>
          </a:xfrm>
        </p:spPr>
        <p:txBody>
          <a:bodyPr/>
          <a:lstStyle/>
          <a:p>
            <a:r>
              <a:rPr lang="en-US" sz="3200" dirty="0"/>
              <a:t>spring</a:t>
            </a:r>
          </a:p>
        </p:txBody>
      </p:sp>
      <p:sp>
        <p:nvSpPr>
          <p:cNvPr id="17" name="Text Placeholder 16"/>
          <p:cNvSpPr>
            <a:spLocks noGrp="1"/>
          </p:cNvSpPr>
          <p:nvPr>
            <p:ph type="body" sz="half" idx="17"/>
          </p:nvPr>
        </p:nvSpPr>
        <p:spPr>
          <a:xfrm>
            <a:off x="7770380" y="2258035"/>
            <a:ext cx="3310128" cy="2734928"/>
          </a:xfrm>
        </p:spPr>
        <p:txBody>
          <a:bodyPr>
            <a:noAutofit/>
          </a:bodyPr>
          <a:lstStyle/>
          <a:p>
            <a:r>
              <a:rPr lang="en-US" sz="2200" dirty="0"/>
              <a:t>Baseball</a:t>
            </a:r>
          </a:p>
          <a:p>
            <a:r>
              <a:rPr lang="en-US" sz="2200" dirty="0"/>
              <a:t>Girl’s flag football</a:t>
            </a:r>
          </a:p>
          <a:p>
            <a:r>
              <a:rPr lang="en-US" sz="2200" dirty="0"/>
              <a:t>lacrosse</a:t>
            </a:r>
          </a:p>
          <a:p>
            <a:r>
              <a:rPr lang="en-US" sz="2200" dirty="0"/>
              <a:t>Softball</a:t>
            </a:r>
          </a:p>
          <a:p>
            <a:r>
              <a:rPr lang="en-US" sz="2200" dirty="0"/>
              <a:t>Tennis</a:t>
            </a:r>
          </a:p>
          <a:p>
            <a:r>
              <a:rPr lang="en-US" sz="2200" dirty="0"/>
              <a:t>Track and field</a:t>
            </a:r>
          </a:p>
        </p:txBody>
      </p:sp>
    </p:spTree>
    <p:extLst>
      <p:ext uri="{BB962C8B-B14F-4D97-AF65-F5344CB8AC3E}">
        <p14:creationId xmlns:p14="http://schemas.microsoft.com/office/powerpoint/2010/main" val="2532322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413" y="241184"/>
            <a:ext cx="10152776" cy="899719"/>
          </a:xfrm>
        </p:spPr>
        <p:txBody>
          <a:bodyPr/>
          <a:lstStyle/>
          <a:p>
            <a:r>
              <a:rPr lang="en-US" dirty="0"/>
              <a:t>Performing arts – Page Howell</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095" b="3095"/>
          <a:stretch>
            <a:fillRect/>
          </a:stretch>
        </p:blipFill>
        <p:spPr>
          <a:xfrm>
            <a:off x="4755642" y="1368167"/>
            <a:ext cx="2298315" cy="3239440"/>
          </a:xfrm>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3464652" y="4834871"/>
            <a:ext cx="4880296" cy="890381"/>
          </a:xfrm>
        </p:spPr>
        <p:txBody>
          <a:bodyPr>
            <a:normAutofit/>
          </a:bodyPr>
          <a:lstStyle/>
          <a:p>
            <a:r>
              <a:rPr lang="en-US" dirty="0">
                <a:hlinkClick r:id="rId3"/>
              </a:rPr>
              <a:t>Page.Howell@indianriverschools.org</a:t>
            </a:r>
            <a:r>
              <a:rPr lang="en-US" dirty="0"/>
              <a:t> </a:t>
            </a:r>
          </a:p>
          <a:p>
            <a:r>
              <a:rPr lang="en-US" dirty="0"/>
              <a:t>772.564.5413</a:t>
            </a:r>
          </a:p>
        </p:txBody>
      </p:sp>
    </p:spTree>
    <p:extLst>
      <p:ext uri="{BB962C8B-B14F-4D97-AF65-F5344CB8AC3E}">
        <p14:creationId xmlns:p14="http://schemas.microsoft.com/office/powerpoint/2010/main" val="3176654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935" y="216017"/>
            <a:ext cx="5228438" cy="1151965"/>
          </a:xfrm>
        </p:spPr>
        <p:txBody>
          <a:bodyPr/>
          <a:lstStyle/>
          <a:p>
            <a:r>
              <a:rPr lang="en-US" dirty="0"/>
              <a:t>Performing arts</a:t>
            </a:r>
          </a:p>
        </p:txBody>
      </p:sp>
      <p:sp>
        <p:nvSpPr>
          <p:cNvPr id="3" name="Content Placeholder 2"/>
          <p:cNvSpPr>
            <a:spLocks noGrp="1"/>
          </p:cNvSpPr>
          <p:nvPr>
            <p:ph sz="quarter" idx="13"/>
          </p:nvPr>
        </p:nvSpPr>
        <p:spPr>
          <a:xfrm>
            <a:off x="3449298" y="1367982"/>
            <a:ext cx="4867711" cy="3311189"/>
          </a:xfrm>
        </p:spPr>
        <p:txBody>
          <a:bodyPr>
            <a:normAutofit lnSpcReduction="10000"/>
          </a:bodyPr>
          <a:lstStyle/>
          <a:p>
            <a:pPr>
              <a:buFont typeface="Wingdings" panose="05000000000000000000" pitchFamily="2" charset="2"/>
              <a:buChar char="Ø"/>
            </a:pPr>
            <a:r>
              <a:rPr lang="en-US" dirty="0"/>
              <a:t>Band</a:t>
            </a:r>
          </a:p>
          <a:p>
            <a:pPr>
              <a:buFont typeface="Wingdings" panose="05000000000000000000" pitchFamily="2" charset="2"/>
              <a:buChar char="Ø"/>
            </a:pPr>
            <a:r>
              <a:rPr lang="en-US" dirty="0"/>
              <a:t>Jazz Band</a:t>
            </a:r>
          </a:p>
          <a:p>
            <a:pPr>
              <a:buFont typeface="Wingdings" panose="05000000000000000000" pitchFamily="2" charset="2"/>
              <a:buChar char="Ø"/>
            </a:pPr>
            <a:r>
              <a:rPr lang="en-US" dirty="0"/>
              <a:t>Color guard </a:t>
            </a:r>
          </a:p>
          <a:p>
            <a:pPr>
              <a:buFont typeface="Wingdings" panose="05000000000000000000" pitchFamily="2" charset="2"/>
              <a:buChar char="Ø"/>
            </a:pPr>
            <a:r>
              <a:rPr lang="en-US" dirty="0"/>
              <a:t>Orchestra</a:t>
            </a:r>
          </a:p>
          <a:p>
            <a:pPr>
              <a:buFont typeface="Wingdings" panose="05000000000000000000" pitchFamily="2" charset="2"/>
              <a:buChar char="Ø"/>
            </a:pPr>
            <a:r>
              <a:rPr lang="en-US" dirty="0"/>
              <a:t>Chorus</a:t>
            </a:r>
          </a:p>
          <a:p>
            <a:pPr>
              <a:buFont typeface="Wingdings" panose="05000000000000000000" pitchFamily="2" charset="2"/>
              <a:buChar char="Ø"/>
            </a:pPr>
            <a:r>
              <a:rPr lang="en-US" dirty="0"/>
              <a:t>Drama</a:t>
            </a:r>
          </a:p>
          <a:p>
            <a:pPr>
              <a:buFont typeface="Wingdings" panose="05000000000000000000" pitchFamily="2" charset="2"/>
              <a:buChar char="Ø"/>
            </a:pPr>
            <a:r>
              <a:rPr lang="en-US" dirty="0"/>
              <a:t>Competition drama</a:t>
            </a:r>
          </a:p>
        </p:txBody>
      </p:sp>
    </p:spTree>
    <p:extLst>
      <p:ext uri="{BB962C8B-B14F-4D97-AF65-F5344CB8AC3E}">
        <p14:creationId xmlns:p14="http://schemas.microsoft.com/office/powerpoint/2010/main" val="21343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VBHS Assistant Principals</a:t>
            </a:r>
          </a:p>
        </p:txBody>
      </p:sp>
      <p:sp>
        <p:nvSpPr>
          <p:cNvPr id="5" name="Content Placeholder 4">
            <a:extLst>
              <a:ext uri="{FF2B5EF4-FFF2-40B4-BE49-F238E27FC236}">
                <a16:creationId xmlns:a16="http://schemas.microsoft.com/office/drawing/2014/main" id="{C1DF3245-D799-4565-A5D4-080E50685260}"/>
              </a:ext>
            </a:extLst>
          </p:cNvPr>
          <p:cNvSpPr>
            <a:spLocks noGrp="1"/>
          </p:cNvSpPr>
          <p:nvPr>
            <p:ph sz="quarter" idx="13"/>
          </p:nvPr>
        </p:nvSpPr>
        <p:spPr/>
        <p:txBody>
          <a:bodyPr/>
          <a:lstStyle/>
          <a:p>
            <a:pPr marL="0" indent="0" algn="ctr">
              <a:buNone/>
            </a:pPr>
            <a:r>
              <a:rPr lang="en-US" dirty="0"/>
              <a:t>FLC</a:t>
            </a:r>
          </a:p>
          <a:p>
            <a:r>
              <a:rPr lang="en-US" dirty="0"/>
              <a:t>Robyn Bethel, (772) 564-5695</a:t>
            </a:r>
          </a:p>
          <a:p>
            <a:pPr marL="0" indent="0">
              <a:buNone/>
            </a:pPr>
            <a:r>
              <a:rPr lang="en-US" dirty="0"/>
              <a:t>     </a:t>
            </a:r>
            <a:r>
              <a:rPr lang="en-US" dirty="0">
                <a:hlinkClick r:id="rId2"/>
              </a:rPr>
              <a:t>Robyn.Bethel@indianriverschools.org</a:t>
            </a:r>
            <a:endParaRPr lang="en-US" dirty="0"/>
          </a:p>
          <a:p>
            <a:r>
              <a:rPr lang="en-US" dirty="0"/>
              <a:t>Robert Riskin, (772) 564-5668</a:t>
            </a:r>
          </a:p>
          <a:p>
            <a:pPr marL="0" indent="0">
              <a:buNone/>
            </a:pPr>
            <a:r>
              <a:rPr lang="en-US" dirty="0"/>
              <a:t>     </a:t>
            </a:r>
            <a:r>
              <a:rPr lang="en-US" dirty="0">
                <a:hlinkClick r:id="rId3"/>
              </a:rPr>
              <a:t>Robert.Riskin@indianriverschools.org</a:t>
            </a:r>
            <a:endParaRPr lang="en-US" dirty="0"/>
          </a:p>
          <a:p>
            <a:pPr marL="0" indent="0">
              <a:buNone/>
            </a:pPr>
            <a:endParaRPr lang="en-US" dirty="0"/>
          </a:p>
        </p:txBody>
      </p:sp>
      <p:sp>
        <p:nvSpPr>
          <p:cNvPr id="12" name="Content Placeholder 11">
            <a:extLst>
              <a:ext uri="{FF2B5EF4-FFF2-40B4-BE49-F238E27FC236}">
                <a16:creationId xmlns:a16="http://schemas.microsoft.com/office/drawing/2014/main" id="{22FE898D-D590-4AB3-9F9D-A26F83707789}"/>
              </a:ext>
            </a:extLst>
          </p:cNvPr>
          <p:cNvSpPr>
            <a:spLocks noGrp="1"/>
          </p:cNvSpPr>
          <p:nvPr>
            <p:ph sz="quarter" idx="14"/>
          </p:nvPr>
        </p:nvSpPr>
        <p:spPr/>
        <p:txBody>
          <a:bodyPr/>
          <a:lstStyle/>
          <a:p>
            <a:pPr marL="0" indent="0" algn="ctr">
              <a:buNone/>
            </a:pPr>
            <a:r>
              <a:rPr lang="en-US" dirty="0"/>
              <a:t>Main Campus</a:t>
            </a:r>
          </a:p>
          <a:p>
            <a:r>
              <a:rPr lang="en-US" dirty="0"/>
              <a:t>Greg Ahrens, (772) 564-5500</a:t>
            </a:r>
          </a:p>
          <a:p>
            <a:r>
              <a:rPr lang="en-US" dirty="0"/>
              <a:t>Rashard Morgan, (772) 564-5504</a:t>
            </a:r>
          </a:p>
          <a:p>
            <a:r>
              <a:rPr lang="en-US" dirty="0"/>
              <a:t>Vanessa Gonzalez, (772) 564-5503</a:t>
            </a:r>
          </a:p>
          <a:p>
            <a:r>
              <a:rPr lang="en-US" dirty="0"/>
              <a:t>David Erickson, (772) 564-5501</a:t>
            </a:r>
          </a:p>
        </p:txBody>
      </p:sp>
    </p:spTree>
    <p:extLst>
      <p:ext uri="{BB962C8B-B14F-4D97-AF65-F5344CB8AC3E}">
        <p14:creationId xmlns:p14="http://schemas.microsoft.com/office/powerpoint/2010/main" val="275856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6413EF1-489B-4168-912F-516538FB1634}"/>
              </a:ext>
            </a:extLst>
          </p:cNvPr>
          <p:cNvPicPr>
            <a:picLocks noGrp="1" noChangeAspect="1"/>
          </p:cNvPicPr>
          <p:nvPr>
            <p:ph sz="quarter" idx="4294967295"/>
          </p:nvPr>
        </p:nvPicPr>
        <p:blipFill rotWithShape="1">
          <a:blip r:embed="rId2"/>
          <a:srcRect t="-116" r="20315"/>
          <a:stretch/>
        </p:blipFill>
        <p:spPr>
          <a:xfrm>
            <a:off x="3424107" y="265593"/>
            <a:ext cx="4672668" cy="514830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328801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29" y="403789"/>
            <a:ext cx="10396882" cy="1158140"/>
          </a:xfrm>
        </p:spPr>
        <p:txBody>
          <a:bodyPr>
            <a:normAutofit fontScale="90000"/>
          </a:bodyPr>
          <a:lstStyle/>
          <a:p>
            <a:pPr algn="ctr"/>
            <a:r>
              <a:rPr lang="en-US" dirty="0"/>
              <a:t>As an incoming 9</a:t>
            </a:r>
            <a:r>
              <a:rPr lang="en-US" baseline="30000" dirty="0"/>
              <a:t>th</a:t>
            </a:r>
            <a:r>
              <a:rPr lang="en-US" dirty="0"/>
              <a:t> grader… remember</a:t>
            </a:r>
          </a:p>
        </p:txBody>
      </p:sp>
      <p:sp>
        <p:nvSpPr>
          <p:cNvPr id="12" name="TextBox 11"/>
          <p:cNvSpPr txBox="1"/>
          <p:nvPr/>
        </p:nvSpPr>
        <p:spPr>
          <a:xfrm>
            <a:off x="587229" y="1561929"/>
            <a:ext cx="10293292" cy="3416320"/>
          </a:xfrm>
          <a:prstGeom prst="rect">
            <a:avLst/>
          </a:prstGeom>
          <a:noFill/>
        </p:spPr>
        <p:txBody>
          <a:bodyPr wrap="square" rtlCol="0">
            <a:spAutoFit/>
          </a:bodyPr>
          <a:lstStyle/>
          <a:p>
            <a:pPr algn="ctr"/>
            <a:r>
              <a:rPr lang="en-US" sz="5400" b="1" dirty="0"/>
              <a:t>1. Put Academics First</a:t>
            </a:r>
          </a:p>
          <a:p>
            <a:pPr algn="ctr"/>
            <a:r>
              <a:rPr lang="en-US" sz="5400" b="1" dirty="0"/>
              <a:t>2. Stay Involved </a:t>
            </a:r>
          </a:p>
          <a:p>
            <a:pPr algn="ctr"/>
            <a:r>
              <a:rPr lang="en-US" sz="5400" b="1" dirty="0"/>
              <a:t>3. Be </a:t>
            </a:r>
            <a:r>
              <a:rPr lang="en-US" sz="5400" b="1" u="sng" dirty="0"/>
              <a:t>YOUR</a:t>
            </a:r>
            <a:r>
              <a:rPr lang="en-US" sz="5400" b="1" dirty="0"/>
              <a:t> Very Best</a:t>
            </a:r>
          </a:p>
          <a:p>
            <a:pPr algn="ctr"/>
            <a:r>
              <a:rPr lang="en-US" sz="5400" dirty="0">
                <a:solidFill>
                  <a:srgbClr val="00B050"/>
                </a:solidFill>
              </a:rPr>
              <a:t>C2G</a:t>
            </a:r>
            <a:r>
              <a:rPr lang="en-US" sz="5400" b="1" dirty="0"/>
              <a:t> – Committed to Graduate</a:t>
            </a:r>
          </a:p>
        </p:txBody>
      </p:sp>
    </p:spTree>
    <p:extLst>
      <p:ext uri="{BB962C8B-B14F-4D97-AF65-F5344CB8AC3E}">
        <p14:creationId xmlns:p14="http://schemas.microsoft.com/office/powerpoint/2010/main" val="2343599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394" r="1" b="1"/>
          <a:stretch/>
        </p:blipFill>
        <p:spPr>
          <a:xfrm rot="43020000">
            <a:off x="6796395" y="217328"/>
            <a:ext cx="3834010" cy="2406798"/>
          </a:xfrm>
          <a:prstGeom prst="rect">
            <a:avLst/>
          </a:prstGeom>
        </p:spPr>
      </p:pic>
      <p:pic>
        <p:nvPicPr>
          <p:cNvPr id="34" name="Picture 2" descr="http://mediaassets.tcpalm.com/photo/2014/07/15/gradVB01_6849676_ver1.0_640_480.JPG"/>
          <p:cNvPicPr>
            <a:picLocks noChangeAspect="1" noChangeArrowheads="1"/>
          </p:cNvPicPr>
          <p:nvPr/>
        </p:nvPicPr>
        <p:blipFill rotWithShape="1">
          <a:blip r:embed="rId3">
            <a:extLst>
              <a:ext uri="{28A0092B-C50C-407E-A947-70E740481C1C}">
                <a14:useLocalDpi xmlns:a14="http://schemas.microsoft.com/office/drawing/2010/main" val="0"/>
              </a:ext>
            </a:extLst>
          </a:blip>
          <a:srcRect t="32362" r="-2" b="10175"/>
          <a:stretch/>
        </p:blipFill>
        <p:spPr bwMode="auto">
          <a:xfrm rot="21420000">
            <a:off x="385379" y="490424"/>
            <a:ext cx="6298511" cy="2406798"/>
          </a:xfrm>
          <a:prstGeom prst="rect">
            <a:avLst/>
          </a:prstGeom>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1420000">
            <a:off x="510575" y="3233195"/>
            <a:ext cx="10178799" cy="1346996"/>
          </a:xfrm>
        </p:spPr>
        <p:txBody>
          <a:bodyPr vert="horz" lIns="91440" tIns="45720" rIns="91440" bIns="45720" rtlCol="0" anchor="b">
            <a:normAutofit/>
          </a:bodyPr>
          <a:lstStyle/>
          <a:p>
            <a:pPr algn="r"/>
            <a:r>
              <a:rPr lang="en-US" sz="6200" dirty="0"/>
              <a:t>Be a part of your big picture</a:t>
            </a:r>
          </a:p>
        </p:txBody>
      </p:sp>
      <p:sp>
        <p:nvSpPr>
          <p:cNvPr id="3" name="Content Placeholder 2"/>
          <p:cNvSpPr>
            <a:spLocks noGrp="1"/>
          </p:cNvSpPr>
          <p:nvPr>
            <p:ph sz="quarter" idx="13"/>
          </p:nvPr>
        </p:nvSpPr>
        <p:spPr>
          <a:xfrm rot="21420000">
            <a:off x="687011" y="4546997"/>
            <a:ext cx="10178799" cy="550333"/>
          </a:xfrm>
        </p:spPr>
        <p:txBody>
          <a:bodyPr vert="horz" lIns="91440" tIns="45720" rIns="91440" bIns="45720" rtlCol="0" anchor="t">
            <a:normAutofit/>
          </a:bodyPr>
          <a:lstStyle/>
          <a:p>
            <a:pPr marL="0" indent="0" algn="r">
              <a:buNone/>
            </a:pPr>
            <a:r>
              <a:rPr lang="en-US" sz="2800" dirty="0">
                <a:solidFill>
                  <a:schemeClr val="accent1"/>
                </a:solidFill>
              </a:rPr>
              <a:t>Your future starts august 2020!</a:t>
            </a:r>
          </a:p>
        </p:txBody>
      </p:sp>
    </p:spTree>
    <p:extLst>
      <p:ext uri="{BB962C8B-B14F-4D97-AF65-F5344CB8AC3E}">
        <p14:creationId xmlns:p14="http://schemas.microsoft.com/office/powerpoint/2010/main" val="226811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VBHS Guidance Department</a:t>
            </a:r>
          </a:p>
        </p:txBody>
      </p:sp>
      <p:sp>
        <p:nvSpPr>
          <p:cNvPr id="15" name="Content Placeholder 14">
            <a:extLst>
              <a:ext uri="{FF2B5EF4-FFF2-40B4-BE49-F238E27FC236}">
                <a16:creationId xmlns:a16="http://schemas.microsoft.com/office/drawing/2014/main" id="{439AC930-42B7-4EB2-A083-8CA11AD9D18F}"/>
              </a:ext>
            </a:extLst>
          </p:cNvPr>
          <p:cNvSpPr>
            <a:spLocks noGrp="1"/>
          </p:cNvSpPr>
          <p:nvPr>
            <p:ph sz="quarter" idx="13"/>
          </p:nvPr>
        </p:nvSpPr>
        <p:spPr/>
        <p:txBody>
          <a:bodyPr/>
          <a:lstStyle/>
          <a:p>
            <a:pPr marL="0" indent="0" algn="ctr">
              <a:buNone/>
            </a:pPr>
            <a:r>
              <a:rPr lang="en-US" dirty="0"/>
              <a:t>FLC</a:t>
            </a:r>
          </a:p>
          <a:p>
            <a:r>
              <a:rPr lang="en-US" dirty="0"/>
              <a:t>Rachel Holderman, (772) 564-5717,</a:t>
            </a:r>
          </a:p>
          <a:p>
            <a:pPr marL="0" indent="0">
              <a:buNone/>
            </a:pPr>
            <a:r>
              <a:rPr lang="en-US" sz="1600" dirty="0"/>
              <a:t>      </a:t>
            </a:r>
            <a:r>
              <a:rPr lang="en-US" sz="1600" dirty="0">
                <a:hlinkClick r:id="rId2"/>
              </a:rPr>
              <a:t>Rachel.Holderman@indianriverschools.org</a:t>
            </a:r>
            <a:endParaRPr lang="en-US" sz="1600" dirty="0"/>
          </a:p>
          <a:p>
            <a:pPr marL="0" indent="0" algn="ctr">
              <a:buNone/>
            </a:pPr>
            <a:r>
              <a:rPr lang="en-US" sz="1800" dirty="0"/>
              <a:t>Graduation Coach</a:t>
            </a:r>
          </a:p>
          <a:p>
            <a:r>
              <a:rPr lang="en-US" sz="1800" dirty="0"/>
              <a:t>Chris Rahal, (772) 564-5403</a:t>
            </a:r>
          </a:p>
          <a:p>
            <a:pPr marL="0" indent="0">
              <a:buNone/>
            </a:pPr>
            <a:endParaRPr lang="en-US" dirty="0"/>
          </a:p>
        </p:txBody>
      </p:sp>
      <p:sp>
        <p:nvSpPr>
          <p:cNvPr id="16" name="Content Placeholder 15">
            <a:extLst>
              <a:ext uri="{FF2B5EF4-FFF2-40B4-BE49-F238E27FC236}">
                <a16:creationId xmlns:a16="http://schemas.microsoft.com/office/drawing/2014/main" id="{2039A789-F1C4-4378-BDB9-DDBBBC0E5BD0}"/>
              </a:ext>
            </a:extLst>
          </p:cNvPr>
          <p:cNvSpPr>
            <a:spLocks noGrp="1"/>
          </p:cNvSpPr>
          <p:nvPr>
            <p:ph sz="quarter" idx="14"/>
          </p:nvPr>
        </p:nvSpPr>
        <p:spPr/>
        <p:txBody>
          <a:bodyPr>
            <a:normAutofit lnSpcReduction="10000"/>
          </a:bodyPr>
          <a:lstStyle/>
          <a:p>
            <a:pPr marL="0" indent="0" algn="ctr">
              <a:buNone/>
            </a:pPr>
            <a:r>
              <a:rPr lang="en-US" dirty="0"/>
              <a:t>Main Campus</a:t>
            </a:r>
          </a:p>
          <a:p>
            <a:r>
              <a:rPr lang="en-US" dirty="0"/>
              <a:t>Jessica Wood, (772) 564-5536</a:t>
            </a:r>
          </a:p>
          <a:p>
            <a:r>
              <a:rPr lang="en-US" dirty="0"/>
              <a:t>Angela Combs, (772) 564-5532</a:t>
            </a:r>
          </a:p>
          <a:p>
            <a:r>
              <a:rPr lang="en-US" dirty="0"/>
              <a:t>Dawn Bennett-Campbell, (772) 564-5489</a:t>
            </a:r>
          </a:p>
          <a:p>
            <a:r>
              <a:rPr lang="en-US" dirty="0"/>
              <a:t>Holly Ohs, (772) 564-5496</a:t>
            </a:r>
          </a:p>
          <a:p>
            <a:r>
              <a:rPr lang="en-US" dirty="0"/>
              <a:t>Jackie Loughry, (772) 564-5515</a:t>
            </a:r>
          </a:p>
          <a:p>
            <a:r>
              <a:rPr lang="en-US" dirty="0"/>
              <a:t>Sophie Calixte, (772) 564-5516</a:t>
            </a:r>
          </a:p>
        </p:txBody>
      </p:sp>
    </p:spTree>
    <p:extLst>
      <p:ext uri="{BB962C8B-B14F-4D97-AF65-F5344CB8AC3E}">
        <p14:creationId xmlns:p14="http://schemas.microsoft.com/office/powerpoint/2010/main" val="217033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029" y="173053"/>
            <a:ext cx="10396882" cy="1158140"/>
          </a:xfrm>
        </p:spPr>
        <p:txBody>
          <a:bodyPr>
            <a:normAutofit fontScale="90000"/>
          </a:bodyPr>
          <a:lstStyle/>
          <a:p>
            <a:pPr algn="ctr"/>
            <a:r>
              <a:rPr lang="en-US" dirty="0"/>
              <a:t>Vero Beach High School </a:t>
            </a:r>
            <a:br>
              <a:rPr lang="en-US" dirty="0"/>
            </a:br>
            <a:r>
              <a:rPr lang="en-US" sz="5300" dirty="0"/>
              <a:t>1 School – 2 campuses</a:t>
            </a:r>
            <a:endParaRPr lang="en-US" dirty="0"/>
          </a:p>
        </p:txBody>
      </p:sp>
      <p:sp>
        <p:nvSpPr>
          <p:cNvPr id="7" name="Rectangle 6"/>
          <p:cNvSpPr/>
          <p:nvPr/>
        </p:nvSpPr>
        <p:spPr>
          <a:xfrm>
            <a:off x="736029" y="4942264"/>
            <a:ext cx="4807085"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Freshman Learning Center (FLC)</a:t>
            </a:r>
          </a:p>
        </p:txBody>
      </p:sp>
      <p:sp>
        <p:nvSpPr>
          <p:cNvPr id="10" name="Rectangle 9"/>
          <p:cNvSpPr/>
          <p:nvPr/>
        </p:nvSpPr>
        <p:spPr>
          <a:xfrm>
            <a:off x="7643977" y="4942264"/>
            <a:ext cx="2170787" cy="523220"/>
          </a:xfrm>
          <a:prstGeom prst="rect">
            <a:avLst/>
          </a:prstGeom>
          <a:noFill/>
        </p:spPr>
        <p:txBody>
          <a:bodyPr wrap="non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Main Campus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756" y="1449493"/>
            <a:ext cx="4388092" cy="33744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352" y="1445346"/>
            <a:ext cx="4662559" cy="3378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6072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499" r="-3" b="11338"/>
          <a:stretch/>
        </p:blipFill>
        <p:spPr>
          <a:xfrm>
            <a:off x="8129873" y="4572000"/>
            <a:ext cx="4062127" cy="2286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2" b="20845"/>
          <a:stretch/>
        </p:blipFill>
        <p:spPr>
          <a:xfrm>
            <a:off x="8124338" y="2286000"/>
            <a:ext cx="4067662" cy="2286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671" r="6914" b="-1"/>
          <a:stretch/>
        </p:blipFill>
        <p:spPr>
          <a:xfrm>
            <a:off x="8124338" y="10"/>
            <a:ext cx="4067662" cy="228599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2" b="17600"/>
          <a:stretch/>
        </p:blipFill>
        <p:spPr>
          <a:xfrm>
            <a:off x="0" y="10"/>
            <a:ext cx="8135409" cy="6857990"/>
          </a:xfrm>
          <a:prstGeom prst="rect">
            <a:avLst/>
          </a:prstGeom>
        </p:spPr>
      </p:pic>
      <p:sp>
        <p:nvSpPr>
          <p:cNvPr id="9" name="Title 8"/>
          <p:cNvSpPr>
            <a:spLocks noGrp="1"/>
          </p:cNvSpPr>
          <p:nvPr>
            <p:ph type="title"/>
          </p:nvPr>
        </p:nvSpPr>
        <p:spPr>
          <a:xfrm>
            <a:off x="2351198" y="93806"/>
            <a:ext cx="3213023" cy="951922"/>
          </a:xfrm>
        </p:spPr>
        <p:txBody>
          <a:bodyPr>
            <a:normAutofit/>
          </a:bodyPr>
          <a:lstStyle/>
          <a:p>
            <a:r>
              <a:rPr lang="en-US" sz="4000" dirty="0">
                <a:solidFill>
                  <a:schemeClr val="bg1"/>
                </a:solidFill>
              </a:rPr>
              <a:t>c2G Messages</a:t>
            </a:r>
          </a:p>
        </p:txBody>
      </p:sp>
      <p:sp>
        <p:nvSpPr>
          <p:cNvPr id="10" name="Content Placeholder 9"/>
          <p:cNvSpPr>
            <a:spLocks noGrp="1"/>
          </p:cNvSpPr>
          <p:nvPr>
            <p:ph sz="quarter" idx="13"/>
          </p:nvPr>
        </p:nvSpPr>
        <p:spPr>
          <a:xfrm>
            <a:off x="688615" y="3429000"/>
            <a:ext cx="6741573" cy="2977642"/>
          </a:xfrm>
          <a:gradFill flip="none" rotWithShape="1">
            <a:gsLst>
              <a:gs pos="0">
                <a:schemeClr val="bg1">
                  <a:lumMod val="85000"/>
                </a:schemeClr>
              </a:gs>
              <a:gs pos="53000">
                <a:schemeClr val="accent6">
                  <a:lumMod val="60000"/>
                  <a:lumOff val="40000"/>
                </a:schemeClr>
              </a:gs>
              <a:gs pos="100000">
                <a:schemeClr val="accent1">
                  <a:tint val="23500"/>
                  <a:satMod val="160000"/>
                </a:schemeClr>
              </a:gs>
            </a:gsLst>
            <a:path path="circle">
              <a:fillToRect l="50000" t="50000" r="50000" b="50000"/>
            </a:path>
            <a:tileRect/>
          </a:gradFill>
          <a:ln>
            <a:noFill/>
          </a:ln>
          <a:effectLst>
            <a:outerShdw blurRad="149987" dist="250190" dir="8460000" algn="ctr">
              <a:srgbClr val="000000">
                <a:alpha val="28000"/>
              </a:srgbClr>
            </a:outerShdw>
          </a:effectLst>
          <a:scene3d>
            <a:camera prst="perspectiveAbove"/>
            <a:lightRig rig="contrasting" dir="t">
              <a:rot lat="0" lon="0" rev="1500000"/>
            </a:lightRig>
          </a:scene3d>
          <a:sp3d prstMaterial="metal">
            <a:bevelT w="88900" h="88900" prst="softRound"/>
          </a:sp3d>
        </p:spPr>
        <p:txBody>
          <a:bodyPr>
            <a:noAutofit/>
          </a:bodyPr>
          <a:lstStyle/>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goals</a:t>
            </a:r>
          </a:p>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oneself</a:t>
            </a:r>
          </a:p>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others</a:t>
            </a:r>
          </a:p>
          <a:p>
            <a:pPr lvl="1">
              <a:buClrTx/>
              <a:buFont typeface="Wingdings" panose="05000000000000000000" pitchFamily="2" charset="2"/>
              <a:buChar char="Ø"/>
            </a:pPr>
            <a:r>
              <a:rPr lang="en-US" sz="3200" b="1" dirty="0">
                <a:latin typeface="Times" panose="02020603050405020304" pitchFamily="18" charset="0"/>
                <a:cs typeface="Times" panose="02020603050405020304" pitchFamily="18" charset="0"/>
              </a:rPr>
              <a:t>Commit to graduate</a:t>
            </a:r>
          </a:p>
        </p:txBody>
      </p:sp>
    </p:spTree>
    <p:extLst>
      <p:ext uri="{BB962C8B-B14F-4D97-AF65-F5344CB8AC3E}">
        <p14:creationId xmlns:p14="http://schemas.microsoft.com/office/powerpoint/2010/main" val="289790003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69" y="1104179"/>
            <a:ext cx="3241597" cy="622784"/>
          </a:xfrm>
        </p:spPr>
        <p:txBody>
          <a:bodyPr vert="horz" lIns="91440" tIns="45720" rIns="91440" bIns="45720" rtlCol="0" anchor="b">
            <a:normAutofit fontScale="90000"/>
          </a:bodyPr>
          <a:lstStyle/>
          <a:p>
            <a:pPr algn="r"/>
            <a:r>
              <a:rPr lang="en-US" sz="4100" dirty="0"/>
              <a:t>Graduation requirements</a:t>
            </a:r>
            <a:br>
              <a:rPr lang="en-US" sz="4100" dirty="0"/>
            </a:br>
            <a:endParaRPr lang="en-US" sz="4100" dirty="0"/>
          </a:p>
        </p:txBody>
      </p:sp>
      <p:pic>
        <p:nvPicPr>
          <p:cNvPr id="6" name="Picture 5"/>
          <p:cNvPicPr>
            <a:picLocks noChangeAspect="1"/>
          </p:cNvPicPr>
          <p:nvPr/>
        </p:nvPicPr>
        <p:blipFill rotWithShape="1">
          <a:blip r:embed="rId2"/>
          <a:srcRect l="104" t="-154" r="414" b="369"/>
          <a:stretch/>
        </p:blipFill>
        <p:spPr>
          <a:xfrm>
            <a:off x="5038554" y="111243"/>
            <a:ext cx="6918030" cy="6611819"/>
          </a:xfrm>
          <a:prstGeom prst="rect">
            <a:avLst/>
          </a:prstGeom>
        </p:spPr>
      </p:pic>
      <p:sp>
        <p:nvSpPr>
          <p:cNvPr id="8" name="TextBox 7"/>
          <p:cNvSpPr txBox="1"/>
          <p:nvPr/>
        </p:nvSpPr>
        <p:spPr>
          <a:xfrm>
            <a:off x="167754" y="4960432"/>
            <a:ext cx="4820901" cy="646331"/>
          </a:xfrm>
          <a:prstGeom prst="rect">
            <a:avLst/>
          </a:prstGeom>
          <a:noFill/>
        </p:spPr>
        <p:txBody>
          <a:bodyPr wrap="square" rtlCol="0">
            <a:spAutoFit/>
          </a:bodyPr>
          <a:lstStyle/>
          <a:p>
            <a:pPr algn="ctr"/>
            <a:r>
              <a:rPr lang="en-US" dirty="0">
                <a:solidFill>
                  <a:schemeClr val="accent1"/>
                </a:solidFill>
                <a:hlinkClick r:id="rId3"/>
              </a:rPr>
              <a:t>http://www.fldoe.org/academics/graduation-requirements/</a:t>
            </a:r>
            <a:r>
              <a:rPr lang="en-US" dirty="0">
                <a:solidFill>
                  <a:schemeClr val="accent1"/>
                </a:solidFill>
              </a:rPr>
              <a:t> </a:t>
            </a:r>
          </a:p>
        </p:txBody>
      </p:sp>
      <p:pic>
        <p:nvPicPr>
          <p:cNvPr id="3" name="Picture 2"/>
          <p:cNvPicPr>
            <a:picLocks noChangeAspect="1"/>
          </p:cNvPicPr>
          <p:nvPr/>
        </p:nvPicPr>
        <p:blipFill>
          <a:blip r:embed="rId4"/>
          <a:stretch>
            <a:fillRect/>
          </a:stretch>
        </p:blipFill>
        <p:spPr>
          <a:xfrm>
            <a:off x="232938" y="1245140"/>
            <a:ext cx="4690532" cy="3560324"/>
          </a:xfrm>
          <a:prstGeom prst="rect">
            <a:avLst/>
          </a:prstGeom>
        </p:spPr>
      </p:pic>
    </p:spTree>
    <p:extLst>
      <p:ext uri="{BB962C8B-B14F-4D97-AF65-F5344CB8AC3E}">
        <p14:creationId xmlns:p14="http://schemas.microsoft.com/office/powerpoint/2010/main" val="88171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10093" y="125835"/>
            <a:ext cx="10273491" cy="1815882"/>
          </a:xfrm>
          <a:prstGeom prst="rect">
            <a:avLst/>
          </a:prstGeom>
          <a:noFill/>
        </p:spPr>
        <p:txBody>
          <a:bodyPr wrap="square" rtlCol="0">
            <a:spAutoFit/>
          </a:bodyPr>
          <a:lstStyle/>
          <a:p>
            <a:pPr defTabSz="914400">
              <a:defRPr/>
            </a:pPr>
            <a:r>
              <a:rPr lang="en-US" sz="3200" kern="0" dirty="0"/>
              <a:t>2018-2019 Graduation Rate for the State </a:t>
            </a:r>
          </a:p>
          <a:p>
            <a:pPr defTabSz="914400">
              <a:defRPr/>
            </a:pPr>
            <a:r>
              <a:rPr lang="en-US" sz="3200" kern="0" dirty="0"/>
              <a:t>of Florida is 86.9%</a:t>
            </a:r>
            <a:endParaRPr lang="en-US" sz="32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effectLst/>
                <a:uLnTx/>
                <a:uFillTx/>
              </a:rPr>
              <a:t> </a:t>
            </a:r>
          </a:p>
        </p:txBody>
      </p:sp>
      <p:sp>
        <p:nvSpPr>
          <p:cNvPr id="2" name="TextBox 1"/>
          <p:cNvSpPr txBox="1"/>
          <p:nvPr/>
        </p:nvSpPr>
        <p:spPr>
          <a:xfrm>
            <a:off x="59867" y="1515117"/>
            <a:ext cx="7683346" cy="4247317"/>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After School PERT/ACT Prep Courses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Senior Checks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Underclassmen Checks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solidFill>
                  <a:prstClr val="black"/>
                </a:solidFill>
                <a:effectLst/>
                <a:uLnTx/>
                <a:uFillTx/>
              </a:rPr>
              <a:t>State Survey Monitoring and Data </a:t>
            </a:r>
            <a:r>
              <a:rPr lang="en-US" sz="2800" kern="0" dirty="0">
                <a:solidFill>
                  <a:prstClr val="black"/>
                </a:solidFill>
              </a:rPr>
              <a:t>Corrections</a:t>
            </a:r>
            <a:endParaRPr kumimoji="0" lang="en-US" sz="2800" b="0" i="0" u="none" strike="noStrike" kern="0" cap="none" spc="0" normalizeH="0" baseline="0" noProof="0" dirty="0">
              <a:ln>
                <a:noFill/>
              </a:ln>
              <a:solidFill>
                <a:prstClr val="black"/>
              </a:solidFill>
              <a:effectLst/>
              <a:uLnTx/>
              <a:uFillTx/>
            </a:endParaRP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kumimoji="0" lang="en-US" sz="2800" b="0" i="0" u="none" strike="noStrike" kern="0" cap="none" spc="0" normalizeH="0" baseline="0" noProof="0" dirty="0">
                <a:ln>
                  <a:noFill/>
                </a:ln>
                <a:effectLst/>
                <a:uLnTx/>
                <a:uFillTx/>
              </a:rPr>
              <a:t>Staff Development to increase sensitivity to student needs</a:t>
            </a:r>
          </a:p>
          <a:p>
            <a:pPr marL="457200" marR="0" lvl="0" indent="-457200" defTabSz="914400" eaLnBrk="1" fontAlgn="auto" latinLnBrk="0" hangingPunct="1">
              <a:lnSpc>
                <a:spcPct val="100000"/>
              </a:lnSpc>
              <a:spcBef>
                <a:spcPts val="0"/>
              </a:spcBef>
              <a:spcAft>
                <a:spcPts val="0"/>
              </a:spcAft>
              <a:buClr>
                <a:srgbClr val="AD0101"/>
              </a:buClr>
              <a:buSzTx/>
              <a:buFont typeface="Arial" panose="020B0604020202020204" pitchFamily="34" charset="0"/>
              <a:buChar char="•"/>
              <a:tabLst/>
              <a:defRPr/>
            </a:pPr>
            <a:r>
              <a:rPr lang="en-US" sz="2800" kern="0" dirty="0"/>
              <a:t>21</a:t>
            </a:r>
            <a:r>
              <a:rPr lang="en-US" sz="2800" kern="0" baseline="30000" dirty="0"/>
              <a:t>st</a:t>
            </a:r>
            <a:r>
              <a:rPr lang="en-US" sz="2800" kern="0" dirty="0"/>
              <a:t> Century Skills Embedded in the Classroom for College and/or Careers</a:t>
            </a:r>
          </a:p>
          <a:p>
            <a:pPr marL="571500" marR="0" lvl="0" indent="-571500" defTabSz="914400" eaLnBrk="1" fontAlgn="auto" latinLnBrk="0" hangingPunct="1">
              <a:lnSpc>
                <a:spcPct val="100000"/>
              </a:lnSpc>
              <a:spcBef>
                <a:spcPts val="0"/>
              </a:spcBef>
              <a:spcAft>
                <a:spcPts val="0"/>
              </a:spcAft>
              <a:buClr>
                <a:srgbClr val="AD0101"/>
              </a:buClr>
              <a:buSzTx/>
              <a:buFont typeface="Wingdings" charset="2"/>
              <a:buChar char="§"/>
              <a:tabLst/>
              <a:defRPr/>
            </a:pPr>
            <a:endParaRPr kumimoji="0" lang="en-US" sz="32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
                <a:srgbClr val="AD0101"/>
              </a:buClr>
              <a:buSzTx/>
              <a:buFont typeface="Arial"/>
              <a:buChar char="•"/>
              <a:tabLst/>
              <a:defRPr/>
            </a:pPr>
            <a:endParaRPr kumimoji="0" lang="en-US" sz="1400" b="0" i="0" u="none" strike="noStrike" kern="0" cap="none" spc="0" normalizeH="0" baseline="0" noProof="0" dirty="0">
              <a:ln>
                <a:noFill/>
              </a:ln>
              <a:solidFill>
                <a:prstClr val="black"/>
              </a:solidFill>
              <a:effectLst/>
              <a:uLnTx/>
              <a:uFillTx/>
            </a:endParaRPr>
          </a:p>
        </p:txBody>
      </p:sp>
      <p:sp>
        <p:nvSpPr>
          <p:cNvPr id="4" name="Star: 5 Points 3"/>
          <p:cNvSpPr/>
          <p:nvPr/>
        </p:nvSpPr>
        <p:spPr>
          <a:xfrm>
            <a:off x="7595038" y="1095566"/>
            <a:ext cx="3891063" cy="349588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096011" y="1689348"/>
            <a:ext cx="2889115" cy="2308324"/>
          </a:xfrm>
          <a:prstGeom prst="rect">
            <a:avLst/>
          </a:prstGeom>
          <a:noFill/>
        </p:spPr>
        <p:txBody>
          <a:bodyPr wrap="square" rtlCol="0">
            <a:spAutoFit/>
          </a:bodyPr>
          <a:lstStyle/>
          <a:p>
            <a:pPr algn="ctr"/>
            <a:r>
              <a:rPr lang="en-US" sz="4800" dirty="0">
                <a:latin typeface="+mj-lt"/>
              </a:rPr>
              <a:t>VBHS GR</a:t>
            </a:r>
          </a:p>
          <a:p>
            <a:pPr algn="ctr"/>
            <a:r>
              <a:rPr lang="en-US" sz="4800" dirty="0">
                <a:latin typeface="+mj-lt"/>
              </a:rPr>
              <a:t>93.6%</a:t>
            </a:r>
          </a:p>
          <a:p>
            <a:pPr algn="ctr"/>
            <a:r>
              <a:rPr lang="en-US" sz="4800" dirty="0">
                <a:latin typeface="+mj-lt"/>
              </a:rPr>
              <a:t>2018-2019</a:t>
            </a:r>
          </a:p>
        </p:txBody>
      </p:sp>
    </p:spTree>
    <p:extLst>
      <p:ext uri="{BB962C8B-B14F-4D97-AF65-F5344CB8AC3E}">
        <p14:creationId xmlns:p14="http://schemas.microsoft.com/office/powerpoint/2010/main" val="35172997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22739</TotalTime>
  <Words>1890</Words>
  <Application>Microsoft Office PowerPoint</Application>
  <PresentationFormat>Widescreen</PresentationFormat>
  <Paragraphs>269</Paragraphs>
  <Slides>42</Slides>
  <Notes>5</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Abadi</vt:lpstr>
      <vt:lpstr>Arial</vt:lpstr>
      <vt:lpstr>Calibri</vt:lpstr>
      <vt:lpstr>Impact</vt:lpstr>
      <vt:lpstr>Times</vt:lpstr>
      <vt:lpstr>Wingdings</vt:lpstr>
      <vt:lpstr>Main Event</vt:lpstr>
      <vt:lpstr>Vero Beach  High School</vt:lpstr>
      <vt:lpstr>Tonight’s agenda</vt:lpstr>
      <vt:lpstr>Principal – Shawn o’keefe</vt:lpstr>
      <vt:lpstr>VBHS Assistant Principals</vt:lpstr>
      <vt:lpstr>VBHS Guidance Department</vt:lpstr>
      <vt:lpstr>Vero Beach High School  1 School – 2 campuses</vt:lpstr>
      <vt:lpstr>c2G Messages</vt:lpstr>
      <vt:lpstr>Graduation requirements </vt:lpstr>
      <vt:lpstr>PowerPoint Presentation</vt:lpstr>
      <vt:lpstr>Grade forgiveness</vt:lpstr>
      <vt:lpstr>What will my schedule look like?</vt:lpstr>
      <vt:lpstr>electives</vt:lpstr>
      <vt:lpstr>Electives cont’d</vt:lpstr>
      <vt:lpstr>Career &amp; technical programs  The Following programs begin in 10th grade </vt:lpstr>
      <vt:lpstr>An Introduction to the  Advanced Placement Program®</vt:lpstr>
      <vt:lpstr>Advanced Placement ®: The Basics</vt:lpstr>
      <vt:lpstr> AP® Courses At VBHS</vt:lpstr>
      <vt:lpstr>Human Geography</vt:lpstr>
      <vt:lpstr>COMPUTER SCIENCE PRINCIPLES</vt:lpstr>
      <vt:lpstr>AP® at VBHS</vt:lpstr>
      <vt:lpstr> AP®: The Benefits</vt:lpstr>
      <vt:lpstr>AP®: Skills &amp; Advantages that Last a Lifetime</vt:lpstr>
      <vt:lpstr>AP®: A More Engaging Learning Experience</vt:lpstr>
      <vt:lpstr>What’s Next</vt:lpstr>
      <vt:lpstr>Learn More….</vt:lpstr>
      <vt:lpstr>scheduling</vt:lpstr>
      <vt:lpstr>Registration form</vt:lpstr>
      <vt:lpstr>PowerPoint Presentation</vt:lpstr>
      <vt:lpstr>electives</vt:lpstr>
      <vt:lpstr>PowerPoint Presentation</vt:lpstr>
      <vt:lpstr>Registration form</vt:lpstr>
      <vt:lpstr>Enrollment</vt:lpstr>
      <vt:lpstr>Enrollment</vt:lpstr>
      <vt:lpstr>PowerPoint Presentation</vt:lpstr>
      <vt:lpstr>PowerPoint Presentation</vt:lpstr>
      <vt:lpstr>Requirements for athletics</vt:lpstr>
      <vt:lpstr>sports</vt:lpstr>
      <vt:lpstr>Performing arts – Page Howell</vt:lpstr>
      <vt:lpstr>Performing arts</vt:lpstr>
      <vt:lpstr>PowerPoint Presentation</vt:lpstr>
      <vt:lpstr>As an incoming 9th grader… remember</vt:lpstr>
      <vt:lpstr>Be a part of your big picture</vt:lpstr>
    </vt:vector>
  </TitlesOfParts>
  <Company>SDIRC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 Beach  High School</dc:title>
  <dc:creator>Blume, Bethany</dc:creator>
  <cp:lastModifiedBy>Schafte, Kyra</cp:lastModifiedBy>
  <cp:revision>213</cp:revision>
  <cp:lastPrinted>2015-04-10T11:51:48Z</cp:lastPrinted>
  <dcterms:created xsi:type="dcterms:W3CDTF">2014-11-21T15:19:11Z</dcterms:created>
  <dcterms:modified xsi:type="dcterms:W3CDTF">2021-11-02T20:51:56Z</dcterms:modified>
</cp:coreProperties>
</file>